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media/image1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theme/theme2.xml" ContentType="application/vnd.openxmlformats-officedocument.theme+xml"/>
  <Override PartName="/ppt/media/image6.jpeg" ContentType="image/jpeg"/>
  <Override PartName="/ppt/media/image7.jpeg" ContentType="image/jpeg"/>
  <Override PartName="/ppt/media/image8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 b="def" i="def"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 b="def" i="def"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 b="def" i="def"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2" name="Shape 14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olo e contenuto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E777A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  <p:pic>
        <p:nvPicPr>
          <p:cNvPr id="13" name="Immagine 8" descr="Immagine 8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967828" y="316611"/>
            <a:ext cx="945749" cy="956618"/>
          </a:xfrm>
          <a:prstGeom prst="rect">
            <a:avLst/>
          </a:prstGeom>
          <a:ln w="12700">
            <a:miter lim="400000"/>
          </a:ln>
        </p:spPr>
      </p:pic>
      <p:sp>
        <p:nvSpPr>
          <p:cNvPr id="14" name="Title Text"/>
          <p:cNvSpPr txBox="1"/>
          <p:nvPr>
            <p:ph type="title"/>
          </p:nvPr>
        </p:nvSpPr>
        <p:spPr>
          <a:xfrm>
            <a:off x="543338" y="365125"/>
            <a:ext cx="9210263" cy="1325563"/>
          </a:xfrm>
          <a:prstGeom prst="rect">
            <a:avLst/>
          </a:prstGeom>
        </p:spPr>
        <p:txBody>
          <a:bodyPr anchor="t">
            <a:normAutofit fontScale="100000" lnSpcReduction="0"/>
          </a:bodyPr>
          <a:lstStyle>
            <a:lvl1pPr>
              <a:defRPr sz="3600">
                <a:solidFill>
                  <a:srgbClr val="FF6666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Title Text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2_Vuota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91" name="03Inserire il titolo della sezione"/>
          <p:cNvSpPr txBox="1"/>
          <p:nvPr>
            <p:ph type="title" hasCustomPrompt="1"/>
          </p:nvPr>
        </p:nvSpPr>
        <p:spPr>
          <a:xfrm>
            <a:off x="6347791" y="2113514"/>
            <a:ext cx="4522582" cy="1315486"/>
          </a:xfrm>
          <a:prstGeom prst="rect">
            <a:avLst/>
          </a:prstGeom>
        </p:spPr>
        <p:txBody>
          <a:bodyPr anchor="t">
            <a:normAutofit fontScale="100000" lnSpcReduction="0"/>
          </a:bodyPr>
          <a:lstStyle>
            <a:lvl1pPr>
              <a:defRPr sz="4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03Inserire il titolo della sezione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3_Vuota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3_Vuota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106" name="04Inserire il titolo della sezione"/>
          <p:cNvSpPr txBox="1"/>
          <p:nvPr>
            <p:ph type="title" hasCustomPrompt="1"/>
          </p:nvPr>
        </p:nvSpPr>
        <p:spPr>
          <a:xfrm>
            <a:off x="6347791" y="2113514"/>
            <a:ext cx="4522582" cy="1315486"/>
          </a:xfrm>
          <a:prstGeom prst="rect">
            <a:avLst/>
          </a:prstGeom>
        </p:spPr>
        <p:txBody>
          <a:bodyPr anchor="t">
            <a:normAutofit fontScale="100000" lnSpcReduction="0"/>
          </a:bodyPr>
          <a:lstStyle>
            <a:lvl1pPr>
              <a:defRPr sz="4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04Inserire il titolo della sezione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4_Vuota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Intestazione sezion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121" name="Immagine 8" descr="Immagine 8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967828" y="316611"/>
            <a:ext cx="945747" cy="95661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Diapositiva titolo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lide Number"/>
          <p:cNvSpPr txBox="1"/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</p:spPr>
        <p:txBody>
          <a:bodyPr anchor="ctr"/>
          <a:lstStyle>
            <a:lvl1pPr algn="r"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Intestazione sezion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lide Number"/>
          <p:cNvSpPr txBox="1"/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</p:spPr>
        <p:txBody>
          <a:bodyPr anchor="ctr"/>
          <a:lstStyle>
            <a:lvl1pPr algn="r">
              <a:defRPr sz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1_Titolo e contenuto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E777A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  <p:pic>
        <p:nvPicPr>
          <p:cNvPr id="22" name="Immagine 8" descr="Immagine 8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967828" y="316611"/>
            <a:ext cx="945749" cy="956618"/>
          </a:xfrm>
          <a:prstGeom prst="rect">
            <a:avLst/>
          </a:prstGeom>
          <a:ln w="12700">
            <a:miter lim="400000"/>
          </a:ln>
        </p:spPr>
      </p:pic>
      <p:sp>
        <p:nvSpPr>
          <p:cNvPr id="23" name="Title Text"/>
          <p:cNvSpPr txBox="1"/>
          <p:nvPr>
            <p:ph type="title"/>
          </p:nvPr>
        </p:nvSpPr>
        <p:spPr>
          <a:xfrm>
            <a:off x="543338" y="365125"/>
            <a:ext cx="9210263" cy="1325563"/>
          </a:xfrm>
          <a:prstGeom prst="rect">
            <a:avLst/>
          </a:prstGeom>
        </p:spPr>
        <p:txBody>
          <a:bodyPr anchor="t">
            <a:normAutofit fontScale="100000" lnSpcReduction="0"/>
          </a:bodyPr>
          <a:lstStyle>
            <a:lvl1pPr>
              <a:defRPr sz="3600">
                <a:solidFill>
                  <a:srgbClr val="FF6666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24" name="Body Level One…"/>
          <p:cNvSpPr txBox="1"/>
          <p:nvPr>
            <p:ph type="body" idx="1"/>
          </p:nvPr>
        </p:nvSpPr>
        <p:spPr>
          <a:xfrm>
            <a:off x="543338" y="1690688"/>
            <a:ext cx="9210262" cy="4351338"/>
          </a:xfrm>
          <a:prstGeom prst="rect">
            <a:avLst/>
          </a:prstGeom>
        </p:spPr>
        <p:txBody>
          <a:bodyPr>
            <a:normAutofit fontScale="100000" lnSpcReduction="0"/>
          </a:bodyPr>
          <a:lstStyle>
            <a:lvl1pPr marL="0" indent="0">
              <a:buSzTx/>
              <a:buFontTx/>
              <a:buNone/>
              <a:defRPr>
                <a:solidFill>
                  <a:srgbClr val="5E777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457200">
              <a:buSzTx/>
              <a:buFontTx/>
              <a:buNone/>
              <a:defRPr>
                <a:solidFill>
                  <a:srgbClr val="5E777A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914400">
              <a:buSzTx/>
              <a:buFontTx/>
              <a:buNone/>
              <a:defRPr>
                <a:solidFill>
                  <a:srgbClr val="5E777A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1371600">
              <a:buSzTx/>
              <a:buFontTx/>
              <a:buNone/>
              <a:defRPr>
                <a:solidFill>
                  <a:srgbClr val="5E777A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1828800">
              <a:buSzTx/>
              <a:buFontTx/>
              <a:buNone/>
              <a:defRPr>
                <a:solidFill>
                  <a:srgbClr val="5E777A"/>
                </a:solidFill>
                <a:latin typeface="Arial"/>
                <a:ea typeface="Arial"/>
                <a:cs typeface="Arial"/>
                <a:sym typeface="Arial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ontenuto con didascalia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E777A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  <p:pic>
        <p:nvPicPr>
          <p:cNvPr id="32" name="Immagine 8" descr="Immagine 8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967828" y="316611"/>
            <a:ext cx="945749" cy="956618"/>
          </a:xfrm>
          <a:prstGeom prst="rect">
            <a:avLst/>
          </a:prstGeom>
          <a:ln w="12700">
            <a:miter lim="400000"/>
          </a:ln>
        </p:spPr>
      </p:pic>
      <p:sp>
        <p:nvSpPr>
          <p:cNvPr id="33" name="Title Text"/>
          <p:cNvSpPr txBox="1"/>
          <p:nvPr>
            <p:ph type="title"/>
          </p:nvPr>
        </p:nvSpPr>
        <p:spPr>
          <a:xfrm>
            <a:off x="588237" y="417581"/>
            <a:ext cx="3625955" cy="1600201"/>
          </a:xfrm>
          <a:prstGeom prst="rect">
            <a:avLst/>
          </a:prstGeom>
        </p:spPr>
        <p:txBody>
          <a:bodyPr anchor="t">
            <a:normAutofit fontScale="100000" lnSpcReduction="0"/>
          </a:bodyPr>
          <a:lstStyle>
            <a:lvl1pPr>
              <a:defRPr sz="3600">
                <a:solidFill>
                  <a:srgbClr val="FF6666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34" name="Body Level One…"/>
          <p:cNvSpPr txBox="1"/>
          <p:nvPr>
            <p:ph type="body" sz="quarter" idx="1"/>
          </p:nvPr>
        </p:nvSpPr>
        <p:spPr>
          <a:xfrm>
            <a:off x="588237" y="2581549"/>
            <a:ext cx="3625955" cy="2984364"/>
          </a:xfrm>
          <a:prstGeom prst="rect">
            <a:avLst/>
          </a:prstGeom>
        </p:spPr>
        <p:txBody>
          <a:bodyPr>
            <a:normAutofit fontScale="100000" lnSpcReduction="0"/>
          </a:bodyPr>
          <a:lstStyle>
            <a:lvl1pPr marL="0" indent="0">
              <a:buSzTx/>
              <a:buFontTx/>
              <a:buNone/>
              <a:defRPr sz="1800">
                <a:solidFill>
                  <a:srgbClr val="5E777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457200">
              <a:buSzTx/>
              <a:buFontTx/>
              <a:buNone/>
              <a:defRPr sz="1800">
                <a:solidFill>
                  <a:srgbClr val="5E777A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914400">
              <a:buSzTx/>
              <a:buFontTx/>
              <a:buNone/>
              <a:defRPr sz="1800">
                <a:solidFill>
                  <a:srgbClr val="5E777A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1371600">
              <a:buSzTx/>
              <a:buFontTx/>
              <a:buNone/>
              <a:defRPr sz="1800">
                <a:solidFill>
                  <a:srgbClr val="5E777A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1828800">
              <a:buSzTx/>
              <a:buFontTx/>
              <a:buNone/>
              <a:defRPr sz="1800">
                <a:solidFill>
                  <a:srgbClr val="5E777A"/>
                </a:solidFill>
                <a:latin typeface="Arial"/>
                <a:ea typeface="Arial"/>
                <a:cs typeface="Arial"/>
                <a:sym typeface="Arial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1_Contenuto con didascalia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E777A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  <p:pic>
        <p:nvPicPr>
          <p:cNvPr id="42" name="Immagine 8" descr="Immagine 8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967828" y="316611"/>
            <a:ext cx="945749" cy="956618"/>
          </a:xfrm>
          <a:prstGeom prst="rect">
            <a:avLst/>
          </a:prstGeom>
          <a:ln w="12700">
            <a:miter lim="400000"/>
          </a:ln>
        </p:spPr>
      </p:pic>
      <p:sp>
        <p:nvSpPr>
          <p:cNvPr id="43" name="Segnaposto immagine 2"/>
          <p:cNvSpPr/>
          <p:nvPr>
            <p:ph type="pic" sz="half" idx="21"/>
          </p:nvPr>
        </p:nvSpPr>
        <p:spPr>
          <a:xfrm>
            <a:off x="4613345" y="417581"/>
            <a:ext cx="6172201" cy="5148332"/>
          </a:xfrm>
          <a:prstGeom prst="rect">
            <a:avLst/>
          </a:prstGeom>
        </p:spPr>
        <p:txBody>
          <a:bodyPr lIns="91439" rIns="91439"/>
          <a:lstStyle/>
          <a:p>
            <a:pPr/>
          </a:p>
        </p:txBody>
      </p:sp>
      <p:sp>
        <p:nvSpPr>
          <p:cNvPr id="44" name="Title Text"/>
          <p:cNvSpPr txBox="1"/>
          <p:nvPr>
            <p:ph type="title"/>
          </p:nvPr>
        </p:nvSpPr>
        <p:spPr>
          <a:xfrm>
            <a:off x="588237" y="417581"/>
            <a:ext cx="3625955" cy="1600201"/>
          </a:xfrm>
          <a:prstGeom prst="rect">
            <a:avLst/>
          </a:prstGeom>
        </p:spPr>
        <p:txBody>
          <a:bodyPr anchor="t">
            <a:normAutofit fontScale="100000" lnSpcReduction="0"/>
          </a:bodyPr>
          <a:lstStyle>
            <a:lvl1pPr>
              <a:defRPr sz="3600">
                <a:solidFill>
                  <a:srgbClr val="FF6666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45" name="Body Level One…"/>
          <p:cNvSpPr txBox="1"/>
          <p:nvPr>
            <p:ph type="body" sz="quarter" idx="1"/>
          </p:nvPr>
        </p:nvSpPr>
        <p:spPr>
          <a:xfrm>
            <a:off x="588237" y="2581549"/>
            <a:ext cx="3625955" cy="2984364"/>
          </a:xfrm>
          <a:prstGeom prst="rect">
            <a:avLst/>
          </a:prstGeom>
        </p:spPr>
        <p:txBody>
          <a:bodyPr>
            <a:normAutofit fontScale="100000" lnSpcReduction="0"/>
          </a:bodyPr>
          <a:lstStyle>
            <a:lvl1pPr marL="0" indent="0">
              <a:buSzTx/>
              <a:buFontTx/>
              <a:buNone/>
              <a:defRPr sz="1800">
                <a:solidFill>
                  <a:srgbClr val="5E777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457200">
              <a:buSzTx/>
              <a:buFontTx/>
              <a:buNone/>
              <a:defRPr sz="1800">
                <a:solidFill>
                  <a:srgbClr val="5E777A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914400">
              <a:buSzTx/>
              <a:buFontTx/>
              <a:buNone/>
              <a:defRPr sz="1800">
                <a:solidFill>
                  <a:srgbClr val="5E777A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1371600">
              <a:buSzTx/>
              <a:buFontTx/>
              <a:buNone/>
              <a:defRPr sz="1800">
                <a:solidFill>
                  <a:srgbClr val="5E777A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1828800">
              <a:buSzTx/>
              <a:buFontTx/>
              <a:buNone/>
              <a:defRPr sz="1800">
                <a:solidFill>
                  <a:srgbClr val="5E777A"/>
                </a:solidFill>
                <a:latin typeface="Arial"/>
                <a:ea typeface="Arial"/>
                <a:cs typeface="Arial"/>
                <a:sym typeface="Arial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Vuota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53" name="01Inserire il titolo della sezione"/>
          <p:cNvSpPr txBox="1"/>
          <p:nvPr>
            <p:ph type="title" hasCustomPrompt="1"/>
          </p:nvPr>
        </p:nvSpPr>
        <p:spPr>
          <a:xfrm>
            <a:off x="6347791" y="2113514"/>
            <a:ext cx="4522582" cy="1315486"/>
          </a:xfrm>
          <a:prstGeom prst="rect">
            <a:avLst/>
          </a:prstGeom>
        </p:spPr>
        <p:txBody>
          <a:bodyPr anchor="t">
            <a:normAutofit fontScale="100000" lnSpcReduction="0"/>
          </a:bodyPr>
          <a:lstStyle>
            <a:lvl1pPr>
              <a:defRPr sz="4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01Inserire il titolo della sezione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1_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68" name="Immagine 8" descr="Immagine 8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967828" y="316611"/>
            <a:ext cx="945747" cy="95661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1_Vuota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76" name="02Inserire il titolo della sezione"/>
          <p:cNvSpPr txBox="1"/>
          <p:nvPr>
            <p:ph type="title" hasCustomPrompt="1"/>
          </p:nvPr>
        </p:nvSpPr>
        <p:spPr>
          <a:xfrm>
            <a:off x="6347791" y="2113514"/>
            <a:ext cx="4522582" cy="1315486"/>
          </a:xfrm>
          <a:prstGeom prst="rect">
            <a:avLst/>
          </a:prstGeom>
        </p:spPr>
        <p:txBody>
          <a:bodyPr anchor="t">
            <a:normAutofit fontScale="100000" lnSpcReduction="0"/>
          </a:bodyPr>
          <a:lstStyle>
            <a:lvl1pPr>
              <a:defRPr sz="4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02Inserire il titolo della sezione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2_Vuota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1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Relationship Id="rId9" Type="http://schemas.openxmlformats.org/officeDocument/2006/relationships/slideLayout" Target="../slideLayouts/slideLayout6.xml"/><Relationship Id="rId10" Type="http://schemas.openxmlformats.org/officeDocument/2006/relationships/slideLayout" Target="../slideLayouts/slideLayout7.xml"/><Relationship Id="rId11" Type="http://schemas.openxmlformats.org/officeDocument/2006/relationships/slideLayout" Target="../slideLayouts/slideLayout8.xml"/><Relationship Id="rId12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12.xml"/><Relationship Id="rId16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4.xml"/><Relationship Id="rId18" Type="http://schemas.openxmlformats.org/officeDocument/2006/relationships/slideLayout" Target="../slideLayouts/slideLayout15.xml"/><Relationship Id="rId19" Type="http://schemas.openxmlformats.org/officeDocument/2006/relationships/slideLayout" Target="../slideLayouts/slideLayout16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"/>
          <p:cNvSpPr txBox="1"/>
          <p:nvPr>
            <p:ph type="sldNum" sz="quarter" idx="2"/>
          </p:nvPr>
        </p:nvSpPr>
        <p:spPr>
          <a:xfrm>
            <a:off x="11303604" y="6342503"/>
            <a:ext cx="301909" cy="28882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  <p:pic>
        <p:nvPicPr>
          <p:cNvPr id="3" name="Immagine 8" descr="Immagine 8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967828" y="316611"/>
            <a:ext cx="945747" cy="956618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Title Text"/>
          <p:cNvSpPr txBox="1"/>
          <p:nvPr>
            <p:ph type="title"/>
          </p:nvPr>
        </p:nvSpPr>
        <p:spPr>
          <a:xfrm>
            <a:off x="609600" y="92074"/>
            <a:ext cx="10972800" cy="1508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pPr/>
            <a:r>
              <a:t>Title Text</a:t>
            </a:r>
          </a:p>
        </p:txBody>
      </p:sp>
      <p:sp>
        <p:nvSpPr>
          <p:cNvPr id="5" name="Body Level One…"/>
          <p:cNvSpPr txBox="1"/>
          <p:nvPr>
            <p:ph type="body" idx="1"/>
          </p:nvPr>
        </p:nvSpPr>
        <p:spPr>
          <a:xfrm>
            <a:off x="609600" y="1600200"/>
            <a:ext cx="109728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0" r:id="rId15"/>
    <p:sldLayoutId id="2147483661" r:id="rId16"/>
    <p:sldLayoutId id="2147483662" r:id="rId17"/>
    <p:sldLayoutId id="2147483663" r:id="rId18"/>
    <p:sldLayoutId id="2147483664" r:id="rId19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4572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9144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13716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18288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22860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27432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32004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36576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zdfkno.axshare.com/" TargetMode="External"/><Relationship Id="rId3" Type="http://schemas.openxmlformats.org/officeDocument/2006/relationships/image" Target="../media/image4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7.jpeg"/><Relationship Id="rId3" Type="http://schemas.openxmlformats.org/officeDocument/2006/relationships/image" Target="../media/image10.png"/><Relationship Id="rId4" Type="http://schemas.openxmlformats.org/officeDocument/2006/relationships/image" Target="../media/image11.pn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8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CasellaDiTesto 11"/>
          <p:cNvSpPr txBox="1"/>
          <p:nvPr>
            <p:ph type="sldNum" sz="quarter" idx="2"/>
          </p:nvPr>
        </p:nvSpPr>
        <p:spPr>
          <a:xfrm>
            <a:off x="11353046" y="6342503"/>
            <a:ext cx="203025" cy="28882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145" name="Immagine 2" descr="Immagin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11146"/>
            <a:ext cx="12192000" cy="6846855"/>
          </a:xfrm>
          <a:prstGeom prst="rect">
            <a:avLst/>
          </a:prstGeom>
          <a:ln w="12700">
            <a:miter lim="400000"/>
          </a:ln>
        </p:spPr>
      </p:pic>
      <p:sp>
        <p:nvSpPr>
          <p:cNvPr id="146" name="CasellaDiTesto 3"/>
          <p:cNvSpPr txBox="1"/>
          <p:nvPr/>
        </p:nvSpPr>
        <p:spPr>
          <a:xfrm>
            <a:off x="7390736" y="5034774"/>
            <a:ext cx="4189013" cy="945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600">
                <a:solidFill>
                  <a:srgbClr val="5E777A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WP4 - Dashboards</a:t>
            </a:r>
          </a:p>
          <a:p>
            <a:pPr>
              <a:defRPr sz="2200">
                <a:solidFill>
                  <a:srgbClr val="5E777A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Astir  -  Jonah Lynch</a:t>
            </a:r>
          </a:p>
        </p:txBody>
      </p:sp>
      <p:sp>
        <p:nvSpPr>
          <p:cNvPr id="147" name="CasellaDiTesto 4"/>
          <p:cNvSpPr txBox="1"/>
          <p:nvPr/>
        </p:nvSpPr>
        <p:spPr>
          <a:xfrm>
            <a:off x="7390736" y="6038720"/>
            <a:ext cx="4189013" cy="3752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000">
                <a:solidFill>
                  <a:srgbClr val="7BA7AD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10 September 2024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CasellaDiTesto 2"/>
          <p:cNvSpPr txBox="1"/>
          <p:nvPr>
            <p:ph type="sldNum" sz="quarter" idx="2"/>
          </p:nvPr>
        </p:nvSpPr>
        <p:spPr>
          <a:xfrm>
            <a:off x="11303604" y="6342503"/>
            <a:ext cx="301909" cy="28882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454" name="Titolo 1"/>
          <p:cNvSpPr txBox="1"/>
          <p:nvPr>
            <p:ph type="title"/>
          </p:nvPr>
        </p:nvSpPr>
        <p:spPr>
          <a:xfrm>
            <a:off x="543339" y="365125"/>
            <a:ext cx="9210262" cy="1325563"/>
          </a:xfrm>
          <a:prstGeom prst="rect">
            <a:avLst/>
          </a:prstGeom>
        </p:spPr>
        <p:txBody>
          <a:bodyPr/>
          <a:lstStyle/>
          <a:p>
            <a:pPr/>
            <a:r>
              <a:t>Mock-up</a:t>
            </a:r>
          </a:p>
        </p:txBody>
      </p:sp>
      <p:pic>
        <p:nvPicPr>
          <p:cNvPr id="455" name="Immagine 4" descr="Immagine 4">
            <a:hlinkClick r:id="rId2" invalidUrl="" action="" tgtFrame="" tooltip="" history="1" highlightClick="0" endSnd="0"/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138240" y="1200037"/>
            <a:ext cx="7915520" cy="4457926"/>
          </a:xfrm>
          <a:prstGeom prst="rect">
            <a:avLst/>
          </a:prstGeom>
          <a:ln>
            <a:solidFill>
              <a:srgbClr val="A6A6A6"/>
            </a:solidFill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CasellaDiTesto 2"/>
          <p:cNvSpPr txBox="1"/>
          <p:nvPr>
            <p:ph type="sldNum" sz="quarter" idx="2"/>
          </p:nvPr>
        </p:nvSpPr>
        <p:spPr>
          <a:xfrm>
            <a:off x="11310202" y="6342503"/>
            <a:ext cx="288713" cy="28882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458" name="Titolo 1"/>
          <p:cNvSpPr txBox="1"/>
          <p:nvPr>
            <p:ph type="title"/>
          </p:nvPr>
        </p:nvSpPr>
        <p:spPr>
          <a:xfrm>
            <a:off x="543338" y="365125"/>
            <a:ext cx="10130010" cy="1325563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"AI-based nowcasting model to short-term predict the number of all patients arriving at the ED per priority code"</a:t>
            </a:r>
          </a:p>
        </p:txBody>
      </p:sp>
      <p:grpSp>
        <p:nvGrpSpPr>
          <p:cNvPr id="461" name="Segnaposto contenuto 2"/>
          <p:cNvGrpSpPr/>
          <p:nvPr/>
        </p:nvGrpSpPr>
        <p:grpSpPr>
          <a:xfrm>
            <a:off x="1333992" y="5579072"/>
            <a:ext cx="2897692" cy="424774"/>
            <a:chOff x="0" y="0"/>
            <a:chExt cx="2897690" cy="424772"/>
          </a:xfrm>
        </p:grpSpPr>
        <p:sp>
          <p:nvSpPr>
            <p:cNvPr id="459" name="Rectangle"/>
            <p:cNvSpPr/>
            <p:nvPr/>
          </p:nvSpPr>
          <p:spPr>
            <a:xfrm>
              <a:off x="0" y="0"/>
              <a:ext cx="2897691" cy="401466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algn="ctr">
                <a:lnSpc>
                  <a:spcPct val="90000"/>
                </a:lnSpc>
                <a:spcBef>
                  <a:spcPts val="1000"/>
                </a:spcBef>
                <a:defRPr sz="2800">
                  <a:solidFill>
                    <a:srgbClr val="5E777A"/>
                  </a:solidFill>
                  <a:latin typeface="Arial"/>
                  <a:ea typeface="Arial"/>
                  <a:cs typeface="Arial"/>
                  <a:sym typeface="Arial"/>
                </a:defRPr>
              </a:pPr>
            </a:p>
          </p:txBody>
        </p:sp>
        <p:sp>
          <p:nvSpPr>
            <p:cNvPr id="460" name="Correlations between EDs in the Province of Catania"/>
            <p:cNvSpPr txBox="1"/>
            <p:nvPr/>
          </p:nvSpPr>
          <p:spPr>
            <a:xfrm>
              <a:off x="45719" y="0"/>
              <a:ext cx="2806252" cy="4247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defRPr i="1" sz="1200">
                  <a:solidFill>
                    <a:srgbClr val="5E777A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/>
              <a:r>
                <a:t>Correlations between EDs in the Province of Catania</a:t>
              </a:r>
            </a:p>
          </p:txBody>
        </p:sp>
      </p:grpSp>
      <p:pic>
        <p:nvPicPr>
          <p:cNvPr id="462" name="heatmap_high_resolution.png" descr="heatmap_high_resolution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63906" y="281875"/>
            <a:ext cx="9864188" cy="657612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CasellaDiTesto 2"/>
          <p:cNvSpPr txBox="1"/>
          <p:nvPr>
            <p:ph type="sldNum" sz="quarter" idx="2"/>
          </p:nvPr>
        </p:nvSpPr>
        <p:spPr>
          <a:xfrm>
            <a:off x="11303604" y="6342503"/>
            <a:ext cx="301909" cy="28882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465" name="Titolo 1"/>
          <p:cNvSpPr txBox="1"/>
          <p:nvPr>
            <p:ph type="title"/>
          </p:nvPr>
        </p:nvSpPr>
        <p:spPr>
          <a:xfrm>
            <a:off x="543338" y="365125"/>
            <a:ext cx="10130010" cy="1325563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"AI-based nowcasting model to short-term predict the number of all patients arriving at the ED per priority code"</a:t>
            </a:r>
          </a:p>
        </p:txBody>
      </p:sp>
      <p:sp>
        <p:nvSpPr>
          <p:cNvPr id="466" name="Segnaposto contenuto 2"/>
          <p:cNvSpPr txBox="1"/>
          <p:nvPr>
            <p:ph type="body" sz="quarter" idx="1"/>
          </p:nvPr>
        </p:nvSpPr>
        <p:spPr>
          <a:xfrm>
            <a:off x="7213841" y="1908132"/>
            <a:ext cx="4293697" cy="3041735"/>
          </a:xfrm>
          <a:prstGeom prst="rect">
            <a:avLst/>
          </a:prstGeom>
        </p:spPr>
        <p:txBody>
          <a:bodyPr/>
          <a:lstStyle>
            <a:lvl1pPr marL="457200" indent="-457200">
              <a:buSzPct val="100000"/>
              <a:buFont typeface="Arial"/>
              <a:buChar char="•"/>
            </a:lvl1pPr>
          </a:lstStyle>
          <a:p>
            <a:pPr/>
            <a:r>
              <a:t>Correlations between patient flows in neighboring hospitals show promise as the basis of predictive algorithms</a:t>
            </a:r>
          </a:p>
        </p:txBody>
      </p:sp>
      <p:pic>
        <p:nvPicPr>
          <p:cNvPr id="467" name="Immagine 4" descr="Immagine 4"/>
          <p:cNvPicPr>
            <a:picLocks noChangeAspect="1"/>
          </p:cNvPicPr>
          <p:nvPr/>
        </p:nvPicPr>
        <p:blipFill>
          <a:blip r:embed="rId2">
            <a:extLst/>
          </a:blip>
          <a:srcRect l="22913" t="0" r="19127" b="0"/>
          <a:stretch>
            <a:fillRect/>
          </a:stretch>
        </p:blipFill>
        <p:spPr>
          <a:xfrm>
            <a:off x="1418794" y="1384584"/>
            <a:ext cx="5170196" cy="5510867"/>
          </a:xfrm>
          <a:prstGeom prst="rect">
            <a:avLst/>
          </a:prstGeom>
          <a:ln w="12700">
            <a:miter lim="400000"/>
          </a:ln>
        </p:spPr>
      </p:pic>
      <p:sp>
        <p:nvSpPr>
          <p:cNvPr id="468" name="Correlations between EDs in the City of Catania"/>
          <p:cNvSpPr txBox="1"/>
          <p:nvPr/>
        </p:nvSpPr>
        <p:spPr>
          <a:xfrm>
            <a:off x="3568444" y="5984190"/>
            <a:ext cx="2806252" cy="4247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defRPr i="1" sz="1200">
                <a:solidFill>
                  <a:srgbClr val="5E777A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Correlations between EDs in the City of Catania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CasellaDiTesto 2"/>
          <p:cNvSpPr txBox="1"/>
          <p:nvPr>
            <p:ph type="sldNum" sz="quarter" idx="2"/>
          </p:nvPr>
        </p:nvSpPr>
        <p:spPr>
          <a:xfrm>
            <a:off x="11303604" y="6342503"/>
            <a:ext cx="301909" cy="28882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471" name="Titolo 1"/>
          <p:cNvSpPr txBox="1"/>
          <p:nvPr>
            <p:ph type="title"/>
          </p:nvPr>
        </p:nvSpPr>
        <p:spPr>
          <a:xfrm>
            <a:off x="543338" y="365125"/>
            <a:ext cx="10130010" cy="1325563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"AI-based nowcasting model to short-term predict the number of all patients arriving at the ED per priority code"</a:t>
            </a:r>
          </a:p>
        </p:txBody>
      </p:sp>
      <p:sp>
        <p:nvSpPr>
          <p:cNvPr id="472" name="Rectangle"/>
          <p:cNvSpPr/>
          <p:nvPr/>
        </p:nvSpPr>
        <p:spPr>
          <a:xfrm>
            <a:off x="819019" y="5566197"/>
            <a:ext cx="2897691" cy="40146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/>
          <a:lstStyle/>
          <a:p>
            <a:pPr algn="ctr">
              <a:lnSpc>
                <a:spcPct val="90000"/>
              </a:lnSpc>
              <a:spcBef>
                <a:spcPts val="1000"/>
              </a:spcBef>
              <a:defRPr sz="2800">
                <a:solidFill>
                  <a:srgbClr val="5E777A"/>
                </a:solidFill>
                <a:latin typeface="Arial"/>
                <a:ea typeface="Arial"/>
                <a:cs typeface="Arial"/>
                <a:sym typeface="Arial"/>
              </a:defRPr>
            </a:pPr>
          </a:p>
        </p:txBody>
      </p:sp>
      <p:pic>
        <p:nvPicPr>
          <p:cNvPr id="473" name="Screenshot 2024-09-09 at 4.57.01 PM.png" descr="Screenshot 2024-09-09 at 4.57.01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68092" y="1373326"/>
            <a:ext cx="7680502" cy="5453271"/>
          </a:xfrm>
          <a:prstGeom prst="rect">
            <a:avLst/>
          </a:prstGeom>
          <a:ln w="12700">
            <a:miter lim="400000"/>
          </a:ln>
        </p:spPr>
      </p:pic>
      <p:sp>
        <p:nvSpPr>
          <p:cNvPr id="474" name="Correlations between number of patients waiting in ED and time-based indicators"/>
          <p:cNvSpPr txBox="1"/>
          <p:nvPr/>
        </p:nvSpPr>
        <p:spPr>
          <a:xfrm>
            <a:off x="2355087" y="1241291"/>
            <a:ext cx="6108190" cy="49604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defRPr i="1" sz="15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Correlations between number of patients waiting in ED and time-based indicators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CasellaDiTesto 2"/>
          <p:cNvSpPr txBox="1"/>
          <p:nvPr>
            <p:ph type="sldNum" sz="quarter" idx="2"/>
          </p:nvPr>
        </p:nvSpPr>
        <p:spPr>
          <a:xfrm>
            <a:off x="11303604" y="6342503"/>
            <a:ext cx="301909" cy="28882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477" name="Titolo 1"/>
          <p:cNvSpPr txBox="1"/>
          <p:nvPr>
            <p:ph type="title"/>
          </p:nvPr>
        </p:nvSpPr>
        <p:spPr>
          <a:xfrm>
            <a:off x="543338" y="365125"/>
            <a:ext cx="10130010" cy="1325563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"AI-based nowcasting model to short-term predict the number of all patients arriving at the ED per priority code"</a:t>
            </a:r>
          </a:p>
        </p:txBody>
      </p:sp>
      <p:pic>
        <p:nvPicPr>
          <p:cNvPr id="478" name="Screenshot 2024-09-09 at 4.57.51 PM.png" descr="Screenshot 2024-09-09 at 4.57.51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141547" y="1355507"/>
            <a:ext cx="7908906" cy="5435143"/>
          </a:xfrm>
          <a:prstGeom prst="rect">
            <a:avLst/>
          </a:prstGeom>
          <a:ln w="12700">
            <a:miter lim="400000"/>
          </a:ln>
        </p:spPr>
      </p:pic>
      <p:sp>
        <p:nvSpPr>
          <p:cNvPr id="479" name="Correlations between waiting time in ED and number of patients"/>
          <p:cNvSpPr txBox="1"/>
          <p:nvPr/>
        </p:nvSpPr>
        <p:spPr>
          <a:xfrm>
            <a:off x="2728442" y="1331411"/>
            <a:ext cx="7519090" cy="30110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defRPr i="1" sz="15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Correlations between waiting time in ED and number of patients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CasellaDiTesto 2"/>
          <p:cNvSpPr txBox="1"/>
          <p:nvPr>
            <p:ph type="sldNum" sz="quarter" idx="2"/>
          </p:nvPr>
        </p:nvSpPr>
        <p:spPr>
          <a:xfrm>
            <a:off x="11303604" y="6342503"/>
            <a:ext cx="301909" cy="28882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482" name="Titolo 1"/>
          <p:cNvSpPr txBox="1"/>
          <p:nvPr>
            <p:ph type="title"/>
          </p:nvPr>
        </p:nvSpPr>
        <p:spPr>
          <a:xfrm>
            <a:off x="543338" y="365125"/>
            <a:ext cx="10130010" cy="1325563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Anomaly detection using dimension reduction</a:t>
            </a:r>
          </a:p>
        </p:txBody>
      </p:sp>
      <p:pic>
        <p:nvPicPr>
          <p:cNvPr id="483" name="Screenshot 2024-09-10 at 9.59.43 AM.png" descr="Screenshot 2024-09-10 at 9.59.43 AM.png"/>
          <p:cNvPicPr>
            <a:picLocks noChangeAspect="1"/>
          </p:cNvPicPr>
          <p:nvPr/>
        </p:nvPicPr>
        <p:blipFill>
          <a:blip r:embed="rId2">
            <a:extLst/>
          </a:blip>
          <a:srcRect l="5829" t="0" r="14070" b="9514"/>
          <a:stretch>
            <a:fillRect/>
          </a:stretch>
        </p:blipFill>
        <p:spPr>
          <a:xfrm>
            <a:off x="1710732" y="1280629"/>
            <a:ext cx="7862765" cy="555143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5" name="Immagine 1" descr="Immagine 1"/>
          <p:cNvPicPr>
            <a:picLocks noChangeAspect="1"/>
          </p:cNvPicPr>
          <p:nvPr/>
        </p:nvPicPr>
        <p:blipFill>
          <a:blip r:embed="rId3">
            <a:extLst/>
          </a:blip>
          <a:srcRect l="0" t="0" r="0" b="52654"/>
          <a:stretch>
            <a:fillRect/>
          </a:stretch>
        </p:blipFill>
        <p:spPr>
          <a:xfrm>
            <a:off x="2679859" y="2561767"/>
            <a:ext cx="8095555" cy="4296234"/>
          </a:xfrm>
          <a:prstGeom prst="rect">
            <a:avLst/>
          </a:prstGeom>
          <a:ln w="12700">
            <a:miter lim="400000"/>
          </a:ln>
        </p:spPr>
      </p:pic>
      <p:sp>
        <p:nvSpPr>
          <p:cNvPr id="486" name="CasellaDiTesto 3"/>
          <p:cNvSpPr txBox="1"/>
          <p:nvPr/>
        </p:nvSpPr>
        <p:spPr>
          <a:xfrm>
            <a:off x="7771736" y="2459028"/>
            <a:ext cx="4189013" cy="16766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600">
                <a:solidFill>
                  <a:srgbClr val="5E777A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THANK YOU</a:t>
            </a:r>
          </a:p>
          <a:p>
            <a:pPr>
              <a:defRPr sz="3600">
                <a:solidFill>
                  <a:srgbClr val="7BA7AD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FOR YOUR</a:t>
            </a:r>
          </a:p>
          <a:p>
            <a:pPr>
              <a:defRPr sz="3600">
                <a:solidFill>
                  <a:srgbClr val="7BA7AD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ATTENTION</a:t>
            </a:r>
          </a:p>
        </p:txBody>
      </p:sp>
      <p:sp>
        <p:nvSpPr>
          <p:cNvPr id="487" name="CasellaDiTesto 7"/>
          <p:cNvSpPr txBox="1"/>
          <p:nvPr/>
        </p:nvSpPr>
        <p:spPr>
          <a:xfrm>
            <a:off x="7771736" y="4411760"/>
            <a:ext cx="4189013" cy="3506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>
                <a:solidFill>
                  <a:srgbClr val="FF6666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ecream@marionegri.it</a:t>
            </a:r>
          </a:p>
        </p:txBody>
      </p:sp>
      <p:pic>
        <p:nvPicPr>
          <p:cNvPr id="488" name="Immagine 4" descr="Immagine 4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73706" y="535645"/>
            <a:ext cx="3282676" cy="114668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CasellaDiTesto 11"/>
          <p:cNvSpPr txBox="1"/>
          <p:nvPr>
            <p:ph type="sldNum" sz="quarter" idx="2"/>
          </p:nvPr>
        </p:nvSpPr>
        <p:spPr>
          <a:xfrm>
            <a:off x="11303604" y="6342503"/>
            <a:ext cx="301909" cy="28882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491" name="Immagine 2" descr="Immagin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5572"/>
            <a:ext cx="12201925" cy="685242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CasellaDiTesto 2"/>
          <p:cNvSpPr txBox="1"/>
          <p:nvPr>
            <p:ph type="sldNum" sz="quarter" idx="2"/>
          </p:nvPr>
        </p:nvSpPr>
        <p:spPr>
          <a:xfrm>
            <a:off x="11353046" y="6342503"/>
            <a:ext cx="203025" cy="28882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150" name="Titolo 1"/>
          <p:cNvSpPr txBox="1"/>
          <p:nvPr>
            <p:ph type="title"/>
          </p:nvPr>
        </p:nvSpPr>
        <p:spPr>
          <a:xfrm>
            <a:off x="543338" y="365125"/>
            <a:ext cx="10297485" cy="1325563"/>
          </a:xfrm>
          <a:prstGeom prst="rect">
            <a:avLst/>
          </a:prstGeom>
        </p:spPr>
        <p:txBody>
          <a:bodyPr/>
          <a:lstStyle/>
          <a:p>
            <a:pPr/>
            <a:r>
              <a:t>"Real Time" Dashboards Types</a:t>
            </a:r>
          </a:p>
        </p:txBody>
      </p:sp>
      <p:grpSp>
        <p:nvGrpSpPr>
          <p:cNvPr id="153" name="Rettangolo con angoli arrotondati 23"/>
          <p:cNvGrpSpPr/>
          <p:nvPr/>
        </p:nvGrpSpPr>
        <p:grpSpPr>
          <a:xfrm>
            <a:off x="2721001" y="5611640"/>
            <a:ext cx="2166506" cy="669011"/>
            <a:chOff x="0" y="0"/>
            <a:chExt cx="2166504" cy="669009"/>
          </a:xfrm>
        </p:grpSpPr>
        <p:sp>
          <p:nvSpPr>
            <p:cNvPr id="151" name="Rounded Rectangle"/>
            <p:cNvSpPr/>
            <p:nvPr/>
          </p:nvSpPr>
          <p:spPr>
            <a:xfrm>
              <a:off x="0" y="0"/>
              <a:ext cx="2166505" cy="669010"/>
            </a:xfrm>
            <a:prstGeom prst="roundRect">
              <a:avLst>
                <a:gd name="adj" fmla="val 16667"/>
              </a:avLst>
            </a:prstGeom>
            <a:solidFill>
              <a:srgbClr val="FF6666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8001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52" name="ED EHR"/>
            <p:cNvSpPr txBox="1"/>
            <p:nvPr/>
          </p:nvSpPr>
          <p:spPr>
            <a:xfrm>
              <a:off x="39008" y="130379"/>
              <a:ext cx="2088489" cy="40825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83302" tIns="83302" rIns="83302" bIns="83302" numCol="1" anchor="ctr">
              <a:spAutoFit/>
            </a:bodyPr>
            <a:lstStyle>
              <a:lvl1pPr algn="ctr" defTabSz="8001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ED EHR</a:t>
              </a:r>
            </a:p>
          </p:txBody>
        </p:sp>
      </p:grpSp>
      <p:grpSp>
        <p:nvGrpSpPr>
          <p:cNvPr id="156" name="Rettangolo con angoli arrotondati 24"/>
          <p:cNvGrpSpPr/>
          <p:nvPr/>
        </p:nvGrpSpPr>
        <p:grpSpPr>
          <a:xfrm>
            <a:off x="2721001" y="2281956"/>
            <a:ext cx="2166506" cy="1002997"/>
            <a:chOff x="0" y="0"/>
            <a:chExt cx="2166504" cy="1002996"/>
          </a:xfrm>
        </p:grpSpPr>
        <p:sp>
          <p:nvSpPr>
            <p:cNvPr id="154" name="Rounded Rectangle"/>
            <p:cNvSpPr/>
            <p:nvPr/>
          </p:nvSpPr>
          <p:spPr>
            <a:xfrm>
              <a:off x="0" y="0"/>
              <a:ext cx="2166505" cy="1002997"/>
            </a:xfrm>
            <a:prstGeom prst="roundRect">
              <a:avLst>
                <a:gd name="adj" fmla="val 16667"/>
              </a:avLst>
            </a:prstGeom>
            <a:solidFill>
              <a:srgbClr val="5E777A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55" name="ED staff"/>
            <p:cNvSpPr txBox="1"/>
            <p:nvPr/>
          </p:nvSpPr>
          <p:spPr>
            <a:xfrm>
              <a:off x="55311" y="237826"/>
              <a:ext cx="2055883" cy="5273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142848" tIns="142848" rIns="142848" bIns="142848" numCol="1" anchor="ctr">
              <a:spAutoFit/>
            </a:bodyPr>
            <a:lstStyle>
              <a:lvl1pPr algn="ctr" defTabSz="10668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ED staff</a:t>
              </a:r>
            </a:p>
          </p:txBody>
        </p:sp>
      </p:grpSp>
      <p:grpSp>
        <p:nvGrpSpPr>
          <p:cNvPr id="159" name="Rettangolo con angoli arrotondati 25"/>
          <p:cNvGrpSpPr/>
          <p:nvPr/>
        </p:nvGrpSpPr>
        <p:grpSpPr>
          <a:xfrm>
            <a:off x="2721002" y="3398980"/>
            <a:ext cx="2166505" cy="915550"/>
            <a:chOff x="0" y="0"/>
            <a:chExt cx="2166503" cy="915548"/>
          </a:xfrm>
        </p:grpSpPr>
        <p:sp>
          <p:nvSpPr>
            <p:cNvPr id="157" name="Rounded Rectangle"/>
            <p:cNvSpPr/>
            <p:nvPr/>
          </p:nvSpPr>
          <p:spPr>
            <a:xfrm>
              <a:off x="0" y="0"/>
              <a:ext cx="2166504" cy="915549"/>
            </a:xfrm>
            <a:prstGeom prst="roundRect">
              <a:avLst>
                <a:gd name="adj" fmla="val 16667"/>
              </a:avLst>
            </a:prstGeom>
            <a:solidFill>
              <a:srgbClr val="7BA7AD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58" name="Their own ED monitoring"/>
            <p:cNvSpPr txBox="1"/>
            <p:nvPr/>
          </p:nvSpPr>
          <p:spPr>
            <a:xfrm>
              <a:off x="51043" y="100260"/>
              <a:ext cx="2064418" cy="71502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102722" tIns="102722" rIns="102722" bIns="102722" numCol="1" anchor="ctr">
              <a:spAutoFit/>
            </a:bodyPr>
            <a:lstStyle>
              <a:lvl1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Their own ED monitoring</a:t>
              </a:r>
            </a:p>
          </p:txBody>
        </p:sp>
      </p:grpSp>
      <p:grpSp>
        <p:nvGrpSpPr>
          <p:cNvPr id="162" name="Rettangolo con angoli arrotondati 26"/>
          <p:cNvGrpSpPr/>
          <p:nvPr/>
        </p:nvGrpSpPr>
        <p:grpSpPr>
          <a:xfrm>
            <a:off x="2721002" y="4451813"/>
            <a:ext cx="2166505" cy="1007105"/>
            <a:chOff x="0" y="0"/>
            <a:chExt cx="2166503" cy="1007104"/>
          </a:xfrm>
        </p:grpSpPr>
        <p:sp>
          <p:nvSpPr>
            <p:cNvPr id="160" name="Rounded Rectangle"/>
            <p:cNvSpPr/>
            <p:nvPr/>
          </p:nvSpPr>
          <p:spPr>
            <a:xfrm>
              <a:off x="0" y="0"/>
              <a:ext cx="2166504" cy="1007105"/>
            </a:xfrm>
            <a:prstGeom prst="roundRect">
              <a:avLst>
                <a:gd name="adj" fmla="val 16667"/>
              </a:avLst>
            </a:prstGeom>
            <a:solidFill>
              <a:srgbClr val="8BB2B7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61" name="Individual ED"/>
            <p:cNvSpPr txBox="1"/>
            <p:nvPr/>
          </p:nvSpPr>
          <p:spPr>
            <a:xfrm>
              <a:off x="55512" y="280006"/>
              <a:ext cx="2055480" cy="4470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102722" tIns="102722" rIns="102722" bIns="102722" numCol="1" anchor="ctr">
              <a:spAutoFit/>
            </a:bodyPr>
            <a:lstStyle>
              <a:lvl1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Individual ED</a:t>
              </a:r>
            </a:p>
          </p:txBody>
        </p:sp>
      </p:grpSp>
      <p:grpSp>
        <p:nvGrpSpPr>
          <p:cNvPr id="165" name="Rettangolo con angoli arrotondati 4"/>
          <p:cNvGrpSpPr/>
          <p:nvPr/>
        </p:nvGrpSpPr>
        <p:grpSpPr>
          <a:xfrm>
            <a:off x="5157151" y="5620920"/>
            <a:ext cx="4233715" cy="650449"/>
            <a:chOff x="0" y="0"/>
            <a:chExt cx="4233714" cy="650447"/>
          </a:xfrm>
        </p:grpSpPr>
        <p:sp>
          <p:nvSpPr>
            <p:cNvPr id="163" name="Rounded Rectangle"/>
            <p:cNvSpPr/>
            <p:nvPr/>
          </p:nvSpPr>
          <p:spPr>
            <a:xfrm>
              <a:off x="0" y="0"/>
              <a:ext cx="4233715" cy="650448"/>
            </a:xfrm>
            <a:prstGeom prst="roundRect">
              <a:avLst>
                <a:gd name="adj" fmla="val 16667"/>
              </a:avLst>
            </a:prstGeom>
            <a:solidFill>
              <a:srgbClr val="FF6666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64" name="eCREAM Central Platform"/>
            <p:cNvSpPr txBox="1"/>
            <p:nvPr/>
          </p:nvSpPr>
          <p:spPr>
            <a:xfrm>
              <a:off x="38101" y="113887"/>
              <a:ext cx="4157512" cy="4226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0513" tIns="90513" rIns="90513" bIns="90513" numCol="1" anchor="ctr">
              <a:spAutoFit/>
            </a:bodyPr>
            <a:lstStyle>
              <a:lvl1pPr algn="ctr" defTabSz="8890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eCREAM Central Platform</a:t>
              </a:r>
            </a:p>
          </p:txBody>
        </p:sp>
      </p:grpSp>
      <p:grpSp>
        <p:nvGrpSpPr>
          <p:cNvPr id="168" name="Rettangolo con angoli arrotondati 11"/>
          <p:cNvGrpSpPr/>
          <p:nvPr/>
        </p:nvGrpSpPr>
        <p:grpSpPr>
          <a:xfrm>
            <a:off x="5157151" y="2284946"/>
            <a:ext cx="1982036" cy="997016"/>
            <a:chOff x="0" y="0"/>
            <a:chExt cx="1982035" cy="997014"/>
          </a:xfrm>
        </p:grpSpPr>
        <p:sp>
          <p:nvSpPr>
            <p:cNvPr id="166" name="Rounded Rectangle"/>
            <p:cNvSpPr/>
            <p:nvPr/>
          </p:nvSpPr>
          <p:spPr>
            <a:xfrm>
              <a:off x="0" y="0"/>
              <a:ext cx="1982036" cy="997015"/>
            </a:xfrm>
            <a:prstGeom prst="roundRect">
              <a:avLst>
                <a:gd name="adj" fmla="val 16667"/>
              </a:avLst>
            </a:prstGeom>
            <a:solidFill>
              <a:srgbClr val="5E777A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67" name="ED staff"/>
            <p:cNvSpPr txBox="1"/>
            <p:nvPr/>
          </p:nvSpPr>
          <p:spPr>
            <a:xfrm>
              <a:off x="55019" y="236261"/>
              <a:ext cx="1871997" cy="5244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141422" tIns="141422" rIns="141422" bIns="141422" numCol="1" anchor="ctr">
              <a:spAutoFit/>
            </a:bodyPr>
            <a:lstStyle>
              <a:lvl1pPr algn="ctr" defTabSz="10668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ED staff</a:t>
              </a:r>
            </a:p>
          </p:txBody>
        </p:sp>
      </p:grpSp>
      <p:grpSp>
        <p:nvGrpSpPr>
          <p:cNvPr id="171" name="Rettangolo con angoli arrotondati 12"/>
          <p:cNvGrpSpPr/>
          <p:nvPr/>
        </p:nvGrpSpPr>
        <p:grpSpPr>
          <a:xfrm>
            <a:off x="5157151" y="3388752"/>
            <a:ext cx="1982036" cy="936006"/>
            <a:chOff x="0" y="0"/>
            <a:chExt cx="1982035" cy="936004"/>
          </a:xfrm>
        </p:grpSpPr>
        <p:sp>
          <p:nvSpPr>
            <p:cNvPr id="169" name="Rounded Rectangle"/>
            <p:cNvSpPr/>
            <p:nvPr/>
          </p:nvSpPr>
          <p:spPr>
            <a:xfrm>
              <a:off x="0" y="0"/>
              <a:ext cx="1982036" cy="936005"/>
            </a:xfrm>
            <a:prstGeom prst="roundRect">
              <a:avLst>
                <a:gd name="adj" fmla="val 16667"/>
              </a:avLst>
            </a:prstGeom>
            <a:solidFill>
              <a:srgbClr val="7BA7AD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70" name="Their own ED monitoring"/>
            <p:cNvSpPr txBox="1"/>
            <p:nvPr/>
          </p:nvSpPr>
          <p:spPr>
            <a:xfrm>
              <a:off x="52041" y="114045"/>
              <a:ext cx="1877953" cy="70791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9165" tIns="99165" rIns="99165" bIns="99165" numCol="1" anchor="ctr">
              <a:spAutoFit/>
            </a:bodyPr>
            <a:lstStyle>
              <a:lvl1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Their own ED monitoring</a:t>
              </a:r>
            </a:p>
          </p:txBody>
        </p:sp>
      </p:grpSp>
      <p:grpSp>
        <p:nvGrpSpPr>
          <p:cNvPr id="174" name="Rettangolo con angoli arrotondati 13"/>
          <p:cNvGrpSpPr/>
          <p:nvPr/>
        </p:nvGrpSpPr>
        <p:grpSpPr>
          <a:xfrm>
            <a:off x="5157151" y="4444827"/>
            <a:ext cx="1982036" cy="1021076"/>
            <a:chOff x="0" y="0"/>
            <a:chExt cx="1982035" cy="1021074"/>
          </a:xfrm>
        </p:grpSpPr>
        <p:sp>
          <p:nvSpPr>
            <p:cNvPr id="172" name="Rounded Rectangle"/>
            <p:cNvSpPr/>
            <p:nvPr/>
          </p:nvSpPr>
          <p:spPr>
            <a:xfrm>
              <a:off x="0" y="0"/>
              <a:ext cx="1982036" cy="1021075"/>
            </a:xfrm>
            <a:prstGeom prst="roundRect">
              <a:avLst>
                <a:gd name="adj" fmla="val 16667"/>
              </a:avLst>
            </a:prstGeom>
            <a:solidFill>
              <a:srgbClr val="8BB2B7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73" name="Network of EDs"/>
            <p:cNvSpPr txBox="1"/>
            <p:nvPr/>
          </p:nvSpPr>
          <p:spPr>
            <a:xfrm>
              <a:off x="56195" y="290547"/>
              <a:ext cx="1869645" cy="4399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9165" tIns="99165" rIns="99165" bIns="99165" numCol="1" anchor="ctr">
              <a:spAutoFit/>
            </a:bodyPr>
            <a:lstStyle>
              <a:lvl1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Network of EDs</a:t>
              </a:r>
            </a:p>
          </p:txBody>
        </p:sp>
      </p:grpSp>
      <p:grpSp>
        <p:nvGrpSpPr>
          <p:cNvPr id="177" name="Rettangolo con angoli arrotondati 14"/>
          <p:cNvGrpSpPr/>
          <p:nvPr/>
        </p:nvGrpSpPr>
        <p:grpSpPr>
          <a:xfrm>
            <a:off x="7408829" y="2281770"/>
            <a:ext cx="1982036" cy="1003369"/>
            <a:chOff x="0" y="0"/>
            <a:chExt cx="1982035" cy="1003368"/>
          </a:xfrm>
        </p:grpSpPr>
        <p:sp>
          <p:nvSpPr>
            <p:cNvPr id="175" name="Rounded Rectangle"/>
            <p:cNvSpPr/>
            <p:nvPr/>
          </p:nvSpPr>
          <p:spPr>
            <a:xfrm>
              <a:off x="0" y="0"/>
              <a:ext cx="1982036" cy="1003369"/>
            </a:xfrm>
            <a:prstGeom prst="roundRect">
              <a:avLst>
                <a:gd name="adj" fmla="val 16667"/>
              </a:avLst>
            </a:prstGeom>
            <a:solidFill>
              <a:srgbClr val="5E777A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76" name="Regional governance"/>
            <p:cNvSpPr txBox="1"/>
            <p:nvPr/>
          </p:nvSpPr>
          <p:spPr>
            <a:xfrm>
              <a:off x="55329" y="105470"/>
              <a:ext cx="1871377" cy="79242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141422" tIns="141422" rIns="141422" bIns="141422" numCol="1" anchor="ctr">
              <a:spAutoFit/>
            </a:bodyPr>
            <a:lstStyle>
              <a:lvl1pPr algn="ctr" defTabSz="10668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Regional governance</a:t>
              </a:r>
            </a:p>
          </p:txBody>
        </p:sp>
      </p:grpSp>
      <p:grpSp>
        <p:nvGrpSpPr>
          <p:cNvPr id="180" name="Rettangolo con angoli arrotondati 15"/>
          <p:cNvGrpSpPr/>
          <p:nvPr/>
        </p:nvGrpSpPr>
        <p:grpSpPr>
          <a:xfrm>
            <a:off x="7408829" y="3392630"/>
            <a:ext cx="1982036" cy="928250"/>
            <a:chOff x="0" y="0"/>
            <a:chExt cx="1982035" cy="928248"/>
          </a:xfrm>
        </p:grpSpPr>
        <p:sp>
          <p:nvSpPr>
            <p:cNvPr id="178" name="Rounded Rectangle"/>
            <p:cNvSpPr/>
            <p:nvPr/>
          </p:nvSpPr>
          <p:spPr>
            <a:xfrm>
              <a:off x="0" y="0"/>
              <a:ext cx="1982036" cy="928249"/>
            </a:xfrm>
            <a:prstGeom prst="roundRect">
              <a:avLst>
                <a:gd name="adj" fmla="val 16667"/>
              </a:avLst>
            </a:prstGeom>
            <a:solidFill>
              <a:srgbClr val="7BA7AD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79" name="Network of EDs monitoring"/>
            <p:cNvSpPr txBox="1"/>
            <p:nvPr/>
          </p:nvSpPr>
          <p:spPr>
            <a:xfrm>
              <a:off x="51663" y="110166"/>
              <a:ext cx="1878709" cy="7079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9165" tIns="99165" rIns="99165" bIns="99165" numCol="1" anchor="ctr">
              <a:spAutoFit/>
            </a:bodyPr>
            <a:lstStyle>
              <a:lvl1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Network of EDs monitoring</a:t>
              </a:r>
            </a:p>
          </p:txBody>
        </p:sp>
      </p:grpSp>
      <p:grpSp>
        <p:nvGrpSpPr>
          <p:cNvPr id="183" name="Rettangolo con angoli arrotondati 16"/>
          <p:cNvGrpSpPr/>
          <p:nvPr/>
        </p:nvGrpSpPr>
        <p:grpSpPr>
          <a:xfrm>
            <a:off x="7408829" y="4444827"/>
            <a:ext cx="1982036" cy="1021076"/>
            <a:chOff x="0" y="0"/>
            <a:chExt cx="1982035" cy="1021074"/>
          </a:xfrm>
        </p:grpSpPr>
        <p:sp>
          <p:nvSpPr>
            <p:cNvPr id="181" name="Rounded Rectangle"/>
            <p:cNvSpPr/>
            <p:nvPr/>
          </p:nvSpPr>
          <p:spPr>
            <a:xfrm>
              <a:off x="0" y="0"/>
              <a:ext cx="1982036" cy="1021075"/>
            </a:xfrm>
            <a:prstGeom prst="roundRect">
              <a:avLst>
                <a:gd name="adj" fmla="val 16667"/>
              </a:avLst>
            </a:prstGeom>
            <a:solidFill>
              <a:srgbClr val="8BB2B7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82" name="Network of EDs"/>
            <p:cNvSpPr txBox="1"/>
            <p:nvPr/>
          </p:nvSpPr>
          <p:spPr>
            <a:xfrm>
              <a:off x="56195" y="290547"/>
              <a:ext cx="1869645" cy="4399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9165" tIns="99165" rIns="99165" bIns="99165" numCol="1" anchor="ctr">
              <a:spAutoFit/>
            </a:bodyPr>
            <a:lstStyle>
              <a:lvl1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Network of EDs</a:t>
              </a:r>
            </a:p>
          </p:txBody>
        </p:sp>
      </p:grpSp>
      <p:grpSp>
        <p:nvGrpSpPr>
          <p:cNvPr id="186" name="Rettangolo con angoli arrotondati 18"/>
          <p:cNvGrpSpPr/>
          <p:nvPr/>
        </p:nvGrpSpPr>
        <p:grpSpPr>
          <a:xfrm>
            <a:off x="9660508" y="5611640"/>
            <a:ext cx="2166506" cy="669011"/>
            <a:chOff x="0" y="0"/>
            <a:chExt cx="2166504" cy="669009"/>
          </a:xfrm>
        </p:grpSpPr>
        <p:sp>
          <p:nvSpPr>
            <p:cNvPr id="184" name="Rounded Rectangle"/>
            <p:cNvSpPr/>
            <p:nvPr/>
          </p:nvSpPr>
          <p:spPr>
            <a:xfrm>
              <a:off x="0" y="0"/>
              <a:ext cx="2166505" cy="669010"/>
            </a:xfrm>
            <a:prstGeom prst="roundRect">
              <a:avLst>
                <a:gd name="adj" fmla="val 16667"/>
              </a:avLst>
            </a:prstGeom>
            <a:solidFill>
              <a:srgbClr val="FF6666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85" name="eCREAM mobile app"/>
            <p:cNvSpPr txBox="1"/>
            <p:nvPr/>
          </p:nvSpPr>
          <p:spPr>
            <a:xfrm>
              <a:off x="39008" y="122759"/>
              <a:ext cx="2088489" cy="4234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0921" tIns="90921" rIns="90921" bIns="90921" numCol="1" anchor="ctr">
              <a:spAutoFit/>
            </a:bodyPr>
            <a:lstStyle>
              <a:lvl1pPr algn="ctr" defTabSz="8890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eCREAM mobile app</a:t>
              </a:r>
            </a:p>
          </p:txBody>
        </p:sp>
      </p:grpSp>
      <p:grpSp>
        <p:nvGrpSpPr>
          <p:cNvPr id="189" name="Rettangolo con angoli arrotondati 19"/>
          <p:cNvGrpSpPr/>
          <p:nvPr/>
        </p:nvGrpSpPr>
        <p:grpSpPr>
          <a:xfrm>
            <a:off x="9660508" y="2281770"/>
            <a:ext cx="2166506" cy="1003369"/>
            <a:chOff x="0" y="0"/>
            <a:chExt cx="2166504" cy="1003368"/>
          </a:xfrm>
        </p:grpSpPr>
        <p:sp>
          <p:nvSpPr>
            <p:cNvPr id="187" name="Rounded Rectangle"/>
            <p:cNvSpPr/>
            <p:nvPr/>
          </p:nvSpPr>
          <p:spPr>
            <a:xfrm>
              <a:off x="0" y="0"/>
              <a:ext cx="2166505" cy="1003369"/>
            </a:xfrm>
            <a:prstGeom prst="roundRect">
              <a:avLst>
                <a:gd name="adj" fmla="val 16667"/>
              </a:avLst>
            </a:prstGeom>
            <a:solidFill>
              <a:srgbClr val="5E777A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88" name="Citizens"/>
            <p:cNvSpPr txBox="1"/>
            <p:nvPr/>
          </p:nvSpPr>
          <p:spPr>
            <a:xfrm>
              <a:off x="55329" y="238012"/>
              <a:ext cx="2055847" cy="5273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142848" tIns="142848" rIns="142848" bIns="142848" numCol="1" anchor="ctr">
              <a:spAutoFit/>
            </a:bodyPr>
            <a:lstStyle>
              <a:lvl1pPr algn="ctr" defTabSz="10668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Citizens</a:t>
              </a:r>
            </a:p>
          </p:txBody>
        </p:sp>
      </p:grpSp>
      <p:grpSp>
        <p:nvGrpSpPr>
          <p:cNvPr id="192" name="Rettangolo con angoli arrotondati 20"/>
          <p:cNvGrpSpPr/>
          <p:nvPr/>
        </p:nvGrpSpPr>
        <p:grpSpPr>
          <a:xfrm>
            <a:off x="9660510" y="3392630"/>
            <a:ext cx="2166505" cy="928250"/>
            <a:chOff x="0" y="0"/>
            <a:chExt cx="2166503" cy="928248"/>
          </a:xfrm>
        </p:grpSpPr>
        <p:sp>
          <p:nvSpPr>
            <p:cNvPr id="190" name="Rounded Rectangle"/>
            <p:cNvSpPr/>
            <p:nvPr/>
          </p:nvSpPr>
          <p:spPr>
            <a:xfrm>
              <a:off x="0" y="0"/>
              <a:ext cx="2166504" cy="928249"/>
            </a:xfrm>
            <a:prstGeom prst="roundRect">
              <a:avLst>
                <a:gd name="adj" fmla="val 16667"/>
              </a:avLst>
            </a:prstGeom>
            <a:solidFill>
              <a:srgbClr val="7BA7AD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91" name="Info about network of EDs"/>
            <p:cNvSpPr txBox="1"/>
            <p:nvPr/>
          </p:nvSpPr>
          <p:spPr>
            <a:xfrm>
              <a:off x="51663" y="106610"/>
              <a:ext cx="2063178" cy="71502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102722" tIns="102722" rIns="102722" bIns="102722" numCol="1" anchor="ctr">
              <a:spAutoFit/>
            </a:bodyPr>
            <a:lstStyle/>
            <a:p>
              <a: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  <a:r>
                <a:t>Info about</a:t>
              </a:r>
              <a:br/>
              <a:r>
                <a:t>network of EDs </a:t>
              </a:r>
            </a:p>
          </p:txBody>
        </p:sp>
      </p:grpSp>
      <p:grpSp>
        <p:nvGrpSpPr>
          <p:cNvPr id="195" name="Rettangolo con angoli arrotondati 21"/>
          <p:cNvGrpSpPr/>
          <p:nvPr/>
        </p:nvGrpSpPr>
        <p:grpSpPr>
          <a:xfrm>
            <a:off x="9660510" y="4444827"/>
            <a:ext cx="2166505" cy="1021076"/>
            <a:chOff x="0" y="0"/>
            <a:chExt cx="2166503" cy="1021074"/>
          </a:xfrm>
        </p:grpSpPr>
        <p:sp>
          <p:nvSpPr>
            <p:cNvPr id="193" name="Rounded Rectangle"/>
            <p:cNvSpPr/>
            <p:nvPr/>
          </p:nvSpPr>
          <p:spPr>
            <a:xfrm>
              <a:off x="0" y="0"/>
              <a:ext cx="2166504" cy="1021075"/>
            </a:xfrm>
            <a:prstGeom prst="roundRect">
              <a:avLst>
                <a:gd name="adj" fmla="val 16667"/>
              </a:avLst>
            </a:prstGeom>
            <a:solidFill>
              <a:srgbClr val="8BB2B7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94" name="Network of EDs"/>
            <p:cNvSpPr txBox="1"/>
            <p:nvPr/>
          </p:nvSpPr>
          <p:spPr>
            <a:xfrm>
              <a:off x="56195" y="286991"/>
              <a:ext cx="2054114" cy="44709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102722" tIns="102722" rIns="102722" bIns="102722" numCol="1" anchor="ctr">
              <a:spAutoFit/>
            </a:bodyPr>
            <a:lstStyle>
              <a:lvl1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Network of EDs</a:t>
              </a:r>
            </a:p>
          </p:txBody>
        </p:sp>
      </p:grpSp>
      <p:grpSp>
        <p:nvGrpSpPr>
          <p:cNvPr id="198" name="Ovale 7"/>
          <p:cNvGrpSpPr/>
          <p:nvPr/>
        </p:nvGrpSpPr>
        <p:grpSpPr>
          <a:xfrm>
            <a:off x="3520257" y="1426731"/>
            <a:ext cx="670092" cy="656887"/>
            <a:chOff x="0" y="0"/>
            <a:chExt cx="670090" cy="656886"/>
          </a:xfrm>
        </p:grpSpPr>
        <p:sp>
          <p:nvSpPr>
            <p:cNvPr id="196" name="Oval"/>
            <p:cNvSpPr/>
            <p:nvPr/>
          </p:nvSpPr>
          <p:spPr>
            <a:xfrm>
              <a:off x="-1" y="-1"/>
              <a:ext cx="670092" cy="656888"/>
            </a:xfrm>
            <a:prstGeom prst="ellipse">
              <a:avLst/>
            </a:prstGeom>
            <a:solidFill>
              <a:srgbClr val="FF666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97" name="1"/>
            <p:cNvSpPr txBox="1"/>
            <p:nvPr/>
          </p:nvSpPr>
          <p:spPr>
            <a:xfrm>
              <a:off x="143851" y="161899"/>
              <a:ext cx="382386" cy="3330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1</a:t>
              </a:r>
            </a:p>
          </p:txBody>
        </p:sp>
      </p:grpSp>
      <p:grpSp>
        <p:nvGrpSpPr>
          <p:cNvPr id="201" name="Ovale 8"/>
          <p:cNvGrpSpPr/>
          <p:nvPr/>
        </p:nvGrpSpPr>
        <p:grpSpPr>
          <a:xfrm>
            <a:off x="5863923" y="1424432"/>
            <a:ext cx="670091" cy="656887"/>
            <a:chOff x="0" y="0"/>
            <a:chExt cx="670090" cy="656886"/>
          </a:xfrm>
        </p:grpSpPr>
        <p:sp>
          <p:nvSpPr>
            <p:cNvPr id="199" name="Oval"/>
            <p:cNvSpPr/>
            <p:nvPr/>
          </p:nvSpPr>
          <p:spPr>
            <a:xfrm>
              <a:off x="-1" y="-1"/>
              <a:ext cx="670092" cy="656888"/>
            </a:xfrm>
            <a:prstGeom prst="ellipse">
              <a:avLst/>
            </a:prstGeom>
            <a:solidFill>
              <a:srgbClr val="FF666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00" name="2"/>
            <p:cNvSpPr txBox="1"/>
            <p:nvPr/>
          </p:nvSpPr>
          <p:spPr>
            <a:xfrm>
              <a:off x="143851" y="161899"/>
              <a:ext cx="382386" cy="3330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2</a:t>
              </a:r>
            </a:p>
          </p:txBody>
        </p:sp>
      </p:grpSp>
      <p:grpSp>
        <p:nvGrpSpPr>
          <p:cNvPr id="204" name="Ovale 9"/>
          <p:cNvGrpSpPr/>
          <p:nvPr/>
        </p:nvGrpSpPr>
        <p:grpSpPr>
          <a:xfrm>
            <a:off x="8115602" y="1424432"/>
            <a:ext cx="670091" cy="656887"/>
            <a:chOff x="0" y="0"/>
            <a:chExt cx="670090" cy="656886"/>
          </a:xfrm>
        </p:grpSpPr>
        <p:sp>
          <p:nvSpPr>
            <p:cNvPr id="202" name="Oval"/>
            <p:cNvSpPr/>
            <p:nvPr/>
          </p:nvSpPr>
          <p:spPr>
            <a:xfrm>
              <a:off x="-1" y="-1"/>
              <a:ext cx="670092" cy="656888"/>
            </a:xfrm>
            <a:prstGeom prst="ellipse">
              <a:avLst/>
            </a:prstGeom>
            <a:solidFill>
              <a:srgbClr val="FF666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03" name="3"/>
            <p:cNvSpPr txBox="1"/>
            <p:nvPr/>
          </p:nvSpPr>
          <p:spPr>
            <a:xfrm>
              <a:off x="143851" y="161899"/>
              <a:ext cx="382386" cy="3330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3</a:t>
              </a:r>
            </a:p>
          </p:txBody>
        </p:sp>
      </p:grpSp>
      <p:grpSp>
        <p:nvGrpSpPr>
          <p:cNvPr id="207" name="Ovale 10"/>
          <p:cNvGrpSpPr/>
          <p:nvPr/>
        </p:nvGrpSpPr>
        <p:grpSpPr>
          <a:xfrm>
            <a:off x="10505777" y="1424432"/>
            <a:ext cx="670091" cy="656887"/>
            <a:chOff x="0" y="0"/>
            <a:chExt cx="670090" cy="656886"/>
          </a:xfrm>
        </p:grpSpPr>
        <p:sp>
          <p:nvSpPr>
            <p:cNvPr id="205" name="Oval"/>
            <p:cNvSpPr/>
            <p:nvPr/>
          </p:nvSpPr>
          <p:spPr>
            <a:xfrm>
              <a:off x="-1" y="-1"/>
              <a:ext cx="670092" cy="656888"/>
            </a:xfrm>
            <a:prstGeom prst="ellipse">
              <a:avLst/>
            </a:prstGeom>
            <a:solidFill>
              <a:srgbClr val="FF666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06" name="4"/>
            <p:cNvSpPr txBox="1"/>
            <p:nvPr/>
          </p:nvSpPr>
          <p:spPr>
            <a:xfrm>
              <a:off x="143851" y="161899"/>
              <a:ext cx="382386" cy="3330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4</a:t>
              </a:r>
            </a:p>
          </p:txBody>
        </p:sp>
      </p:grpSp>
      <p:grpSp>
        <p:nvGrpSpPr>
          <p:cNvPr id="210" name="Rettangolo con angoli arrotondati 27"/>
          <p:cNvGrpSpPr/>
          <p:nvPr/>
        </p:nvGrpSpPr>
        <p:grpSpPr>
          <a:xfrm>
            <a:off x="213326" y="5603187"/>
            <a:ext cx="2166505" cy="669011"/>
            <a:chOff x="0" y="0"/>
            <a:chExt cx="2166504" cy="669009"/>
          </a:xfrm>
        </p:grpSpPr>
        <p:sp>
          <p:nvSpPr>
            <p:cNvPr id="208" name="Rounded Rectangle"/>
            <p:cNvSpPr/>
            <p:nvPr/>
          </p:nvSpPr>
          <p:spPr>
            <a:xfrm>
              <a:off x="0" y="0"/>
              <a:ext cx="2166505" cy="669010"/>
            </a:xfrm>
            <a:prstGeom prst="roundRect">
              <a:avLst>
                <a:gd name="adj" fmla="val 16667"/>
              </a:avLst>
            </a:pr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8001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09" name="AVAILABLE IN"/>
            <p:cNvSpPr txBox="1"/>
            <p:nvPr/>
          </p:nvSpPr>
          <p:spPr>
            <a:xfrm>
              <a:off x="39008" y="130379"/>
              <a:ext cx="2088489" cy="40825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83302" tIns="83302" rIns="83302" bIns="83302" numCol="1" anchor="ctr">
              <a:spAutoFit/>
            </a:bodyPr>
            <a:lstStyle>
              <a:lvl1pPr algn="ctr" defTabSz="800100">
                <a:lnSpc>
                  <a:spcPct val="90000"/>
                </a:lnSpc>
                <a:spcBef>
                  <a:spcPts val="700"/>
                </a:spcBef>
                <a:defRPr b="1"/>
              </a:lvl1pPr>
            </a:lstStyle>
            <a:p>
              <a:pPr/>
              <a:r>
                <a:t>AVAILABLE IN</a:t>
              </a:r>
            </a:p>
          </p:txBody>
        </p:sp>
      </p:grpSp>
      <p:grpSp>
        <p:nvGrpSpPr>
          <p:cNvPr id="213" name="Rettangolo con angoli arrotondati 28"/>
          <p:cNvGrpSpPr/>
          <p:nvPr/>
        </p:nvGrpSpPr>
        <p:grpSpPr>
          <a:xfrm>
            <a:off x="213326" y="2282142"/>
            <a:ext cx="2166505" cy="1002997"/>
            <a:chOff x="0" y="0"/>
            <a:chExt cx="2166504" cy="1002996"/>
          </a:xfrm>
        </p:grpSpPr>
        <p:sp>
          <p:nvSpPr>
            <p:cNvPr id="211" name="Rounded Rectangle"/>
            <p:cNvSpPr/>
            <p:nvPr/>
          </p:nvSpPr>
          <p:spPr>
            <a:xfrm>
              <a:off x="0" y="0"/>
              <a:ext cx="2166505" cy="1002997"/>
            </a:xfrm>
            <a:prstGeom prst="roundRect">
              <a:avLst>
                <a:gd name="adj" fmla="val 16667"/>
              </a:avLst>
            </a:pr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12" name="USERS"/>
            <p:cNvSpPr txBox="1"/>
            <p:nvPr/>
          </p:nvSpPr>
          <p:spPr>
            <a:xfrm>
              <a:off x="55311" y="237826"/>
              <a:ext cx="2055883" cy="5273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142848" tIns="142848" rIns="142848" bIns="142848" numCol="1" anchor="ctr">
              <a:spAutoFit/>
            </a:bodyPr>
            <a:lstStyle>
              <a:lvl1pPr algn="ctr" defTabSz="1066800">
                <a:lnSpc>
                  <a:spcPct val="90000"/>
                </a:lnSpc>
                <a:spcBef>
                  <a:spcPts val="700"/>
                </a:spcBef>
                <a:defRPr b="1"/>
              </a:lvl1pPr>
            </a:lstStyle>
            <a:p>
              <a:pPr/>
              <a:r>
                <a:t>USERS</a:t>
              </a:r>
            </a:p>
          </p:txBody>
        </p:sp>
      </p:grpSp>
      <p:grpSp>
        <p:nvGrpSpPr>
          <p:cNvPr id="216" name="Rettangolo con angoli arrotondati 29"/>
          <p:cNvGrpSpPr/>
          <p:nvPr/>
        </p:nvGrpSpPr>
        <p:grpSpPr>
          <a:xfrm>
            <a:off x="213326" y="3395774"/>
            <a:ext cx="2166505" cy="915550"/>
            <a:chOff x="0" y="0"/>
            <a:chExt cx="2166503" cy="915548"/>
          </a:xfrm>
        </p:grpSpPr>
        <p:sp>
          <p:nvSpPr>
            <p:cNvPr id="214" name="Rounded Rectangle"/>
            <p:cNvSpPr/>
            <p:nvPr/>
          </p:nvSpPr>
          <p:spPr>
            <a:xfrm>
              <a:off x="0" y="0"/>
              <a:ext cx="2166504" cy="915549"/>
            </a:xfrm>
            <a:prstGeom prst="roundRect">
              <a:avLst>
                <a:gd name="adj" fmla="val 16667"/>
              </a:avLst>
            </a:pr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15" name="USE"/>
            <p:cNvSpPr txBox="1"/>
            <p:nvPr/>
          </p:nvSpPr>
          <p:spPr>
            <a:xfrm>
              <a:off x="51043" y="234228"/>
              <a:ext cx="2064418" cy="4470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102722" tIns="102722" rIns="102722" bIns="102722" numCol="1" anchor="ctr">
              <a:spAutoFit/>
            </a:bodyPr>
            <a:lstStyle>
              <a:lvl1pPr algn="ctr" defTabSz="711200">
                <a:lnSpc>
                  <a:spcPct val="90000"/>
                </a:lnSpc>
                <a:spcBef>
                  <a:spcPts val="700"/>
                </a:spcBef>
                <a:defRPr b="1"/>
              </a:lvl1pPr>
            </a:lstStyle>
            <a:p>
              <a:pPr/>
              <a:r>
                <a:t>USE</a:t>
              </a:r>
            </a:p>
          </p:txBody>
        </p:sp>
      </p:grpSp>
      <p:grpSp>
        <p:nvGrpSpPr>
          <p:cNvPr id="219" name="Rettangolo con angoli arrotondati 30"/>
          <p:cNvGrpSpPr/>
          <p:nvPr/>
        </p:nvGrpSpPr>
        <p:grpSpPr>
          <a:xfrm>
            <a:off x="213326" y="4434906"/>
            <a:ext cx="2166505" cy="1007105"/>
            <a:chOff x="0" y="0"/>
            <a:chExt cx="2166503" cy="1007104"/>
          </a:xfrm>
        </p:grpSpPr>
        <p:sp>
          <p:nvSpPr>
            <p:cNvPr id="217" name="Rounded Rectangle"/>
            <p:cNvSpPr/>
            <p:nvPr/>
          </p:nvSpPr>
          <p:spPr>
            <a:xfrm>
              <a:off x="0" y="0"/>
              <a:ext cx="2166504" cy="1007105"/>
            </a:xfrm>
            <a:prstGeom prst="roundRect">
              <a:avLst>
                <a:gd name="adj" fmla="val 16667"/>
              </a:avLst>
            </a:pr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18" name="DATA SOURCE"/>
            <p:cNvSpPr txBox="1"/>
            <p:nvPr/>
          </p:nvSpPr>
          <p:spPr>
            <a:xfrm>
              <a:off x="55512" y="280006"/>
              <a:ext cx="2055480" cy="4470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102722" tIns="102722" rIns="102722" bIns="102722" numCol="1" anchor="ctr">
              <a:spAutoFit/>
            </a:bodyPr>
            <a:lstStyle>
              <a:lvl1pPr algn="ctr" defTabSz="711200">
                <a:lnSpc>
                  <a:spcPct val="90000"/>
                </a:lnSpc>
                <a:spcBef>
                  <a:spcPts val="700"/>
                </a:spcBef>
                <a:defRPr b="1"/>
              </a:lvl1pPr>
            </a:lstStyle>
            <a:p>
              <a:pPr/>
              <a:r>
                <a:t>DATA SOURCE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CasellaDiTesto 2"/>
          <p:cNvSpPr txBox="1"/>
          <p:nvPr>
            <p:ph type="sldNum" sz="quarter" idx="2"/>
          </p:nvPr>
        </p:nvSpPr>
        <p:spPr>
          <a:xfrm>
            <a:off x="11353046" y="6342503"/>
            <a:ext cx="203025" cy="28882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22" name="Titolo 1"/>
          <p:cNvSpPr txBox="1"/>
          <p:nvPr>
            <p:ph type="title"/>
          </p:nvPr>
        </p:nvSpPr>
        <p:spPr>
          <a:xfrm>
            <a:off x="543339" y="365125"/>
            <a:ext cx="9210262" cy="1325563"/>
          </a:xfrm>
          <a:prstGeom prst="rect">
            <a:avLst/>
          </a:prstGeom>
        </p:spPr>
        <p:txBody>
          <a:bodyPr/>
          <a:lstStyle/>
          <a:p>
            <a:pPr/>
            <a:r>
              <a:t>Main features</a:t>
            </a:r>
          </a:p>
        </p:txBody>
      </p:sp>
      <p:sp>
        <p:nvSpPr>
          <p:cNvPr id="223" name="Segnaposto contenuto 2"/>
          <p:cNvSpPr txBox="1"/>
          <p:nvPr>
            <p:ph type="body" idx="1"/>
          </p:nvPr>
        </p:nvSpPr>
        <p:spPr>
          <a:xfrm>
            <a:off x="543337" y="1690688"/>
            <a:ext cx="10819822" cy="4351338"/>
          </a:xfrm>
          <a:prstGeom prst="rect">
            <a:avLst/>
          </a:prstGeom>
        </p:spPr>
        <p:txBody>
          <a:bodyPr/>
          <a:lstStyle/>
          <a:p>
            <a:pPr marL="457200" indent="-457200">
              <a:lnSpc>
                <a:spcPct val="150000"/>
              </a:lnSpc>
              <a:buSzPct val="100000"/>
              <a:buFont typeface="Arial"/>
              <a:buChar char="•"/>
              <a:defRPr sz="2400"/>
            </a:pPr>
            <a:r>
              <a:t>Updated in approximately real time</a:t>
            </a:r>
          </a:p>
          <a:p>
            <a:pPr marL="457200" indent="-457200">
              <a:lnSpc>
                <a:spcPct val="150000"/>
              </a:lnSpc>
              <a:buSzPct val="100000"/>
              <a:buFont typeface="Arial"/>
              <a:buChar char="•"/>
              <a:defRPr sz="2400"/>
            </a:pPr>
            <a:r>
              <a:t>Useful for readiness and decision making</a:t>
            </a:r>
          </a:p>
          <a:p>
            <a:pPr marL="457200" indent="-457200">
              <a:lnSpc>
                <a:spcPct val="150000"/>
              </a:lnSpc>
              <a:buSzPct val="100000"/>
              <a:buFont typeface="Arial"/>
              <a:buChar char="•"/>
              <a:defRPr sz="2400"/>
            </a:pPr>
            <a:r>
              <a:t>Innovative, original, as asked by the EU Commission reviewers</a:t>
            </a:r>
          </a:p>
          <a:p>
            <a:pPr marL="457200" indent="-457200">
              <a:lnSpc>
                <a:spcPct val="150000"/>
              </a:lnSpc>
              <a:buSzPct val="100000"/>
              <a:buFont typeface="Arial"/>
              <a:buChar char="•"/>
              <a:defRPr sz="2400"/>
            </a:pPr>
            <a:r>
              <a:t>User-friendly and intuitive interface</a:t>
            </a:r>
          </a:p>
          <a:p>
            <a:pPr marL="457200" indent="-457200">
              <a:lnSpc>
                <a:spcPct val="150000"/>
              </a:lnSpc>
              <a:buSzPct val="100000"/>
              <a:buFont typeface="Arial"/>
              <a:buChar char="•"/>
              <a:defRPr sz="2400"/>
            </a:pPr>
            <a:r>
              <a:t>Secure data handling and compliance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CasellaDiTesto 2"/>
          <p:cNvSpPr txBox="1"/>
          <p:nvPr>
            <p:ph type="sldNum" sz="quarter" idx="2"/>
          </p:nvPr>
        </p:nvSpPr>
        <p:spPr>
          <a:xfrm>
            <a:off x="11353046" y="6342503"/>
            <a:ext cx="203025" cy="28882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26" name="Titolo 1"/>
          <p:cNvSpPr txBox="1"/>
          <p:nvPr>
            <p:ph type="title"/>
          </p:nvPr>
        </p:nvSpPr>
        <p:spPr>
          <a:xfrm>
            <a:off x="543338" y="365125"/>
            <a:ext cx="10297485" cy="1325563"/>
          </a:xfrm>
          <a:prstGeom prst="rect">
            <a:avLst/>
          </a:prstGeom>
        </p:spPr>
        <p:txBody>
          <a:bodyPr/>
          <a:lstStyle/>
          <a:p>
            <a:pPr/>
            <a:r>
              <a:t>"Real Time" Dashboards Types</a:t>
            </a:r>
          </a:p>
        </p:txBody>
      </p:sp>
      <p:grpSp>
        <p:nvGrpSpPr>
          <p:cNvPr id="229" name="Rettangolo con angoli arrotondati 23"/>
          <p:cNvGrpSpPr/>
          <p:nvPr/>
        </p:nvGrpSpPr>
        <p:grpSpPr>
          <a:xfrm>
            <a:off x="2721001" y="5611640"/>
            <a:ext cx="2166506" cy="669011"/>
            <a:chOff x="0" y="0"/>
            <a:chExt cx="2166504" cy="669009"/>
          </a:xfrm>
        </p:grpSpPr>
        <p:sp>
          <p:nvSpPr>
            <p:cNvPr id="227" name="Rounded Rectangle"/>
            <p:cNvSpPr/>
            <p:nvPr/>
          </p:nvSpPr>
          <p:spPr>
            <a:xfrm>
              <a:off x="0" y="0"/>
              <a:ext cx="2166505" cy="669010"/>
            </a:xfrm>
            <a:prstGeom prst="roundRect">
              <a:avLst>
                <a:gd name="adj" fmla="val 16667"/>
              </a:avLst>
            </a:prstGeom>
            <a:solidFill>
              <a:srgbClr val="FF6666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8001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8" name="ED EHR"/>
            <p:cNvSpPr txBox="1"/>
            <p:nvPr/>
          </p:nvSpPr>
          <p:spPr>
            <a:xfrm>
              <a:off x="39008" y="130379"/>
              <a:ext cx="2088489" cy="40825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83302" tIns="83302" rIns="83302" bIns="83302" numCol="1" anchor="ctr">
              <a:spAutoFit/>
            </a:bodyPr>
            <a:lstStyle>
              <a:lvl1pPr algn="ctr" defTabSz="8001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ED EHR</a:t>
              </a:r>
            </a:p>
          </p:txBody>
        </p:sp>
      </p:grpSp>
      <p:grpSp>
        <p:nvGrpSpPr>
          <p:cNvPr id="232" name="Rettangolo con angoli arrotondati 24"/>
          <p:cNvGrpSpPr/>
          <p:nvPr/>
        </p:nvGrpSpPr>
        <p:grpSpPr>
          <a:xfrm>
            <a:off x="2721001" y="2281956"/>
            <a:ext cx="2166506" cy="1002997"/>
            <a:chOff x="0" y="0"/>
            <a:chExt cx="2166504" cy="1002996"/>
          </a:xfrm>
        </p:grpSpPr>
        <p:sp>
          <p:nvSpPr>
            <p:cNvPr id="230" name="Rounded Rectangle"/>
            <p:cNvSpPr/>
            <p:nvPr/>
          </p:nvSpPr>
          <p:spPr>
            <a:xfrm>
              <a:off x="0" y="0"/>
              <a:ext cx="2166505" cy="1002997"/>
            </a:xfrm>
            <a:prstGeom prst="roundRect">
              <a:avLst>
                <a:gd name="adj" fmla="val 16667"/>
              </a:avLst>
            </a:prstGeom>
            <a:solidFill>
              <a:srgbClr val="5E777A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1" name="ED staff"/>
            <p:cNvSpPr txBox="1"/>
            <p:nvPr/>
          </p:nvSpPr>
          <p:spPr>
            <a:xfrm>
              <a:off x="55311" y="237826"/>
              <a:ext cx="2055883" cy="5273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142848" tIns="142848" rIns="142848" bIns="142848" numCol="1" anchor="ctr">
              <a:spAutoFit/>
            </a:bodyPr>
            <a:lstStyle>
              <a:lvl1pPr algn="ctr" defTabSz="10668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ED staff</a:t>
              </a:r>
            </a:p>
          </p:txBody>
        </p:sp>
      </p:grpSp>
      <p:grpSp>
        <p:nvGrpSpPr>
          <p:cNvPr id="235" name="Rettangolo con angoli arrotondati 25"/>
          <p:cNvGrpSpPr/>
          <p:nvPr/>
        </p:nvGrpSpPr>
        <p:grpSpPr>
          <a:xfrm>
            <a:off x="2721002" y="3398980"/>
            <a:ext cx="2166505" cy="915550"/>
            <a:chOff x="0" y="0"/>
            <a:chExt cx="2166503" cy="915548"/>
          </a:xfrm>
        </p:grpSpPr>
        <p:sp>
          <p:nvSpPr>
            <p:cNvPr id="233" name="Rounded Rectangle"/>
            <p:cNvSpPr/>
            <p:nvPr/>
          </p:nvSpPr>
          <p:spPr>
            <a:xfrm>
              <a:off x="0" y="0"/>
              <a:ext cx="2166504" cy="915549"/>
            </a:xfrm>
            <a:prstGeom prst="roundRect">
              <a:avLst>
                <a:gd name="adj" fmla="val 16667"/>
              </a:avLst>
            </a:prstGeom>
            <a:solidFill>
              <a:srgbClr val="7BA7AD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4" name="Their own ED monitoring"/>
            <p:cNvSpPr txBox="1"/>
            <p:nvPr/>
          </p:nvSpPr>
          <p:spPr>
            <a:xfrm>
              <a:off x="51043" y="100260"/>
              <a:ext cx="2064418" cy="71502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102722" tIns="102722" rIns="102722" bIns="102722" numCol="1" anchor="ctr">
              <a:spAutoFit/>
            </a:bodyPr>
            <a:lstStyle>
              <a:lvl1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Their own ED monitoring</a:t>
              </a:r>
            </a:p>
          </p:txBody>
        </p:sp>
      </p:grpSp>
      <p:grpSp>
        <p:nvGrpSpPr>
          <p:cNvPr id="238" name="Rettangolo con angoli arrotondati 26"/>
          <p:cNvGrpSpPr/>
          <p:nvPr/>
        </p:nvGrpSpPr>
        <p:grpSpPr>
          <a:xfrm>
            <a:off x="2721002" y="4451813"/>
            <a:ext cx="2166505" cy="1007105"/>
            <a:chOff x="0" y="0"/>
            <a:chExt cx="2166503" cy="1007104"/>
          </a:xfrm>
        </p:grpSpPr>
        <p:sp>
          <p:nvSpPr>
            <p:cNvPr id="236" name="Rounded Rectangle"/>
            <p:cNvSpPr/>
            <p:nvPr/>
          </p:nvSpPr>
          <p:spPr>
            <a:xfrm>
              <a:off x="0" y="0"/>
              <a:ext cx="2166504" cy="1007105"/>
            </a:xfrm>
            <a:prstGeom prst="roundRect">
              <a:avLst>
                <a:gd name="adj" fmla="val 16667"/>
              </a:avLst>
            </a:prstGeom>
            <a:solidFill>
              <a:srgbClr val="8BB2B7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7" name="Individual ED"/>
            <p:cNvSpPr txBox="1"/>
            <p:nvPr/>
          </p:nvSpPr>
          <p:spPr>
            <a:xfrm>
              <a:off x="55512" y="280006"/>
              <a:ext cx="2055480" cy="4470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102722" tIns="102722" rIns="102722" bIns="102722" numCol="1" anchor="ctr">
              <a:spAutoFit/>
            </a:bodyPr>
            <a:lstStyle>
              <a:lvl1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Individual ED</a:t>
              </a:r>
            </a:p>
          </p:txBody>
        </p:sp>
      </p:grpSp>
      <p:grpSp>
        <p:nvGrpSpPr>
          <p:cNvPr id="241" name="Rettangolo con angoli arrotondati 4"/>
          <p:cNvGrpSpPr/>
          <p:nvPr/>
        </p:nvGrpSpPr>
        <p:grpSpPr>
          <a:xfrm>
            <a:off x="5157151" y="5620920"/>
            <a:ext cx="4233715" cy="650449"/>
            <a:chOff x="0" y="0"/>
            <a:chExt cx="4233714" cy="650447"/>
          </a:xfrm>
        </p:grpSpPr>
        <p:sp>
          <p:nvSpPr>
            <p:cNvPr id="239" name="Rounded Rectangle"/>
            <p:cNvSpPr/>
            <p:nvPr/>
          </p:nvSpPr>
          <p:spPr>
            <a:xfrm>
              <a:off x="0" y="0"/>
              <a:ext cx="4233715" cy="650448"/>
            </a:xfrm>
            <a:prstGeom prst="roundRect">
              <a:avLst>
                <a:gd name="adj" fmla="val 16667"/>
              </a:avLst>
            </a:prstGeom>
            <a:solidFill>
              <a:srgbClr val="C9C9C9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40" name="eCREAM Central Platform"/>
            <p:cNvSpPr txBox="1"/>
            <p:nvPr/>
          </p:nvSpPr>
          <p:spPr>
            <a:xfrm>
              <a:off x="38101" y="113887"/>
              <a:ext cx="4157512" cy="4226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0513" tIns="90513" rIns="90513" bIns="90513" numCol="1" anchor="ctr">
              <a:spAutoFit/>
            </a:bodyPr>
            <a:lstStyle>
              <a:lvl1pPr algn="ctr" defTabSz="8890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eCREAM Central Platform</a:t>
              </a:r>
            </a:p>
          </p:txBody>
        </p:sp>
      </p:grpSp>
      <p:grpSp>
        <p:nvGrpSpPr>
          <p:cNvPr id="244" name="Rettangolo con angoli arrotondati 11"/>
          <p:cNvGrpSpPr/>
          <p:nvPr/>
        </p:nvGrpSpPr>
        <p:grpSpPr>
          <a:xfrm>
            <a:off x="5157151" y="2284946"/>
            <a:ext cx="1982036" cy="997016"/>
            <a:chOff x="0" y="0"/>
            <a:chExt cx="1982035" cy="997014"/>
          </a:xfrm>
        </p:grpSpPr>
        <p:sp>
          <p:nvSpPr>
            <p:cNvPr id="242" name="Rounded Rectangle"/>
            <p:cNvSpPr/>
            <p:nvPr/>
          </p:nvSpPr>
          <p:spPr>
            <a:xfrm>
              <a:off x="0" y="0"/>
              <a:ext cx="1982036" cy="997015"/>
            </a:xfrm>
            <a:prstGeom prst="roundRect">
              <a:avLst>
                <a:gd name="adj" fmla="val 16667"/>
              </a:avLst>
            </a:prstGeom>
            <a:solidFill>
              <a:srgbClr val="C9C9C9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43" name="ED staff"/>
            <p:cNvSpPr txBox="1"/>
            <p:nvPr/>
          </p:nvSpPr>
          <p:spPr>
            <a:xfrm>
              <a:off x="55019" y="236261"/>
              <a:ext cx="1871997" cy="5244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141422" tIns="141422" rIns="141422" bIns="141422" numCol="1" anchor="ctr">
              <a:spAutoFit/>
            </a:bodyPr>
            <a:lstStyle>
              <a:lvl1pPr algn="ctr" defTabSz="10668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ED staff</a:t>
              </a:r>
            </a:p>
          </p:txBody>
        </p:sp>
      </p:grpSp>
      <p:grpSp>
        <p:nvGrpSpPr>
          <p:cNvPr id="247" name="Rettangolo con angoli arrotondati 12"/>
          <p:cNvGrpSpPr/>
          <p:nvPr/>
        </p:nvGrpSpPr>
        <p:grpSpPr>
          <a:xfrm>
            <a:off x="5157151" y="3388752"/>
            <a:ext cx="1982036" cy="936006"/>
            <a:chOff x="0" y="0"/>
            <a:chExt cx="1982035" cy="936004"/>
          </a:xfrm>
        </p:grpSpPr>
        <p:sp>
          <p:nvSpPr>
            <p:cNvPr id="245" name="Rounded Rectangle"/>
            <p:cNvSpPr/>
            <p:nvPr/>
          </p:nvSpPr>
          <p:spPr>
            <a:xfrm>
              <a:off x="0" y="0"/>
              <a:ext cx="1982036" cy="936005"/>
            </a:xfrm>
            <a:prstGeom prst="roundRect">
              <a:avLst>
                <a:gd name="adj" fmla="val 16667"/>
              </a:avLst>
            </a:prstGeom>
            <a:solidFill>
              <a:srgbClr val="C9C9C9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46" name="Their own ED monitoring"/>
            <p:cNvSpPr txBox="1"/>
            <p:nvPr/>
          </p:nvSpPr>
          <p:spPr>
            <a:xfrm>
              <a:off x="52041" y="114045"/>
              <a:ext cx="1877953" cy="70791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9165" tIns="99165" rIns="99165" bIns="99165" numCol="1" anchor="ctr">
              <a:spAutoFit/>
            </a:bodyPr>
            <a:lstStyle>
              <a:lvl1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Their own ED monitoring</a:t>
              </a:r>
            </a:p>
          </p:txBody>
        </p:sp>
      </p:grpSp>
      <p:grpSp>
        <p:nvGrpSpPr>
          <p:cNvPr id="250" name="Rettangolo con angoli arrotondati 13"/>
          <p:cNvGrpSpPr/>
          <p:nvPr/>
        </p:nvGrpSpPr>
        <p:grpSpPr>
          <a:xfrm>
            <a:off x="5157151" y="4444827"/>
            <a:ext cx="1982036" cy="1021076"/>
            <a:chOff x="0" y="0"/>
            <a:chExt cx="1982035" cy="1021074"/>
          </a:xfrm>
        </p:grpSpPr>
        <p:sp>
          <p:nvSpPr>
            <p:cNvPr id="248" name="Rounded Rectangle"/>
            <p:cNvSpPr/>
            <p:nvPr/>
          </p:nvSpPr>
          <p:spPr>
            <a:xfrm>
              <a:off x="0" y="0"/>
              <a:ext cx="1982036" cy="1021075"/>
            </a:xfrm>
            <a:prstGeom prst="roundRect">
              <a:avLst>
                <a:gd name="adj" fmla="val 16667"/>
              </a:avLst>
            </a:prstGeom>
            <a:solidFill>
              <a:srgbClr val="C9C9C9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49" name="Network of EDs"/>
            <p:cNvSpPr txBox="1"/>
            <p:nvPr/>
          </p:nvSpPr>
          <p:spPr>
            <a:xfrm>
              <a:off x="56195" y="290547"/>
              <a:ext cx="1869645" cy="4399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9165" tIns="99165" rIns="99165" bIns="99165" numCol="1" anchor="ctr">
              <a:spAutoFit/>
            </a:bodyPr>
            <a:lstStyle>
              <a:lvl1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Network of EDs</a:t>
              </a:r>
            </a:p>
          </p:txBody>
        </p:sp>
      </p:grpSp>
      <p:grpSp>
        <p:nvGrpSpPr>
          <p:cNvPr id="253" name="Rettangolo con angoli arrotondati 14"/>
          <p:cNvGrpSpPr/>
          <p:nvPr/>
        </p:nvGrpSpPr>
        <p:grpSpPr>
          <a:xfrm>
            <a:off x="7408829" y="2281770"/>
            <a:ext cx="1982036" cy="1003369"/>
            <a:chOff x="0" y="0"/>
            <a:chExt cx="1982035" cy="1003368"/>
          </a:xfrm>
        </p:grpSpPr>
        <p:sp>
          <p:nvSpPr>
            <p:cNvPr id="251" name="Rounded Rectangle"/>
            <p:cNvSpPr/>
            <p:nvPr/>
          </p:nvSpPr>
          <p:spPr>
            <a:xfrm>
              <a:off x="0" y="0"/>
              <a:ext cx="1982036" cy="1003369"/>
            </a:xfrm>
            <a:prstGeom prst="roundRect">
              <a:avLst>
                <a:gd name="adj" fmla="val 16667"/>
              </a:avLst>
            </a:prstGeom>
            <a:solidFill>
              <a:srgbClr val="C9C9C9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52" name="Regional governance"/>
            <p:cNvSpPr txBox="1"/>
            <p:nvPr/>
          </p:nvSpPr>
          <p:spPr>
            <a:xfrm>
              <a:off x="55329" y="105470"/>
              <a:ext cx="1871377" cy="79242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141422" tIns="141422" rIns="141422" bIns="141422" numCol="1" anchor="ctr">
              <a:spAutoFit/>
            </a:bodyPr>
            <a:lstStyle>
              <a:lvl1pPr algn="ctr" defTabSz="10668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Regional governance</a:t>
              </a:r>
            </a:p>
          </p:txBody>
        </p:sp>
      </p:grpSp>
      <p:grpSp>
        <p:nvGrpSpPr>
          <p:cNvPr id="256" name="Rettangolo con angoli arrotondati 15"/>
          <p:cNvGrpSpPr/>
          <p:nvPr/>
        </p:nvGrpSpPr>
        <p:grpSpPr>
          <a:xfrm>
            <a:off x="7408829" y="3392630"/>
            <a:ext cx="1982036" cy="928250"/>
            <a:chOff x="0" y="0"/>
            <a:chExt cx="1982035" cy="928248"/>
          </a:xfrm>
        </p:grpSpPr>
        <p:sp>
          <p:nvSpPr>
            <p:cNvPr id="254" name="Rounded Rectangle"/>
            <p:cNvSpPr/>
            <p:nvPr/>
          </p:nvSpPr>
          <p:spPr>
            <a:xfrm>
              <a:off x="0" y="0"/>
              <a:ext cx="1982036" cy="928249"/>
            </a:xfrm>
            <a:prstGeom prst="roundRect">
              <a:avLst>
                <a:gd name="adj" fmla="val 16667"/>
              </a:avLst>
            </a:prstGeom>
            <a:solidFill>
              <a:srgbClr val="C9C9C9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55" name="Network of EDs monitoring"/>
            <p:cNvSpPr txBox="1"/>
            <p:nvPr/>
          </p:nvSpPr>
          <p:spPr>
            <a:xfrm>
              <a:off x="51663" y="110166"/>
              <a:ext cx="1878709" cy="7079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9165" tIns="99165" rIns="99165" bIns="99165" numCol="1" anchor="ctr">
              <a:spAutoFit/>
            </a:bodyPr>
            <a:lstStyle>
              <a:lvl1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Network of EDs monitoring</a:t>
              </a:r>
            </a:p>
          </p:txBody>
        </p:sp>
      </p:grpSp>
      <p:grpSp>
        <p:nvGrpSpPr>
          <p:cNvPr id="259" name="Rettangolo con angoli arrotondati 16"/>
          <p:cNvGrpSpPr/>
          <p:nvPr/>
        </p:nvGrpSpPr>
        <p:grpSpPr>
          <a:xfrm>
            <a:off x="7408829" y="4444827"/>
            <a:ext cx="1982036" cy="1021076"/>
            <a:chOff x="0" y="0"/>
            <a:chExt cx="1982035" cy="1021074"/>
          </a:xfrm>
        </p:grpSpPr>
        <p:sp>
          <p:nvSpPr>
            <p:cNvPr id="257" name="Rounded Rectangle"/>
            <p:cNvSpPr/>
            <p:nvPr/>
          </p:nvSpPr>
          <p:spPr>
            <a:xfrm>
              <a:off x="0" y="0"/>
              <a:ext cx="1982036" cy="1021075"/>
            </a:xfrm>
            <a:prstGeom prst="roundRect">
              <a:avLst>
                <a:gd name="adj" fmla="val 16667"/>
              </a:avLst>
            </a:prstGeom>
            <a:solidFill>
              <a:srgbClr val="C9C9C9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58" name="Network of EDs"/>
            <p:cNvSpPr txBox="1"/>
            <p:nvPr/>
          </p:nvSpPr>
          <p:spPr>
            <a:xfrm>
              <a:off x="56195" y="290547"/>
              <a:ext cx="1869645" cy="4399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9165" tIns="99165" rIns="99165" bIns="99165" numCol="1" anchor="ctr">
              <a:spAutoFit/>
            </a:bodyPr>
            <a:lstStyle>
              <a:lvl1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Network of EDs</a:t>
              </a:r>
            </a:p>
          </p:txBody>
        </p:sp>
      </p:grpSp>
      <p:grpSp>
        <p:nvGrpSpPr>
          <p:cNvPr id="262" name="Rettangolo con angoli arrotondati 18"/>
          <p:cNvGrpSpPr/>
          <p:nvPr/>
        </p:nvGrpSpPr>
        <p:grpSpPr>
          <a:xfrm>
            <a:off x="9660508" y="5611640"/>
            <a:ext cx="2166506" cy="669011"/>
            <a:chOff x="0" y="0"/>
            <a:chExt cx="2166504" cy="669009"/>
          </a:xfrm>
        </p:grpSpPr>
        <p:sp>
          <p:nvSpPr>
            <p:cNvPr id="260" name="Rounded Rectangle"/>
            <p:cNvSpPr/>
            <p:nvPr/>
          </p:nvSpPr>
          <p:spPr>
            <a:xfrm>
              <a:off x="0" y="0"/>
              <a:ext cx="2166505" cy="669010"/>
            </a:xfrm>
            <a:prstGeom prst="roundRect">
              <a:avLst>
                <a:gd name="adj" fmla="val 16667"/>
              </a:avLst>
            </a:prstGeom>
            <a:solidFill>
              <a:srgbClr val="C9C9C9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61" name="eCREAM mobile app"/>
            <p:cNvSpPr txBox="1"/>
            <p:nvPr/>
          </p:nvSpPr>
          <p:spPr>
            <a:xfrm>
              <a:off x="39008" y="122759"/>
              <a:ext cx="2088489" cy="4234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0921" tIns="90921" rIns="90921" bIns="90921" numCol="1" anchor="ctr">
              <a:spAutoFit/>
            </a:bodyPr>
            <a:lstStyle>
              <a:lvl1pPr algn="ctr" defTabSz="8890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eCREAM mobile app</a:t>
              </a:r>
            </a:p>
          </p:txBody>
        </p:sp>
      </p:grpSp>
      <p:grpSp>
        <p:nvGrpSpPr>
          <p:cNvPr id="265" name="Rettangolo con angoli arrotondati 19"/>
          <p:cNvGrpSpPr/>
          <p:nvPr/>
        </p:nvGrpSpPr>
        <p:grpSpPr>
          <a:xfrm>
            <a:off x="9660508" y="2281770"/>
            <a:ext cx="2166506" cy="1003369"/>
            <a:chOff x="0" y="0"/>
            <a:chExt cx="2166504" cy="1003368"/>
          </a:xfrm>
        </p:grpSpPr>
        <p:sp>
          <p:nvSpPr>
            <p:cNvPr id="263" name="Rounded Rectangle"/>
            <p:cNvSpPr/>
            <p:nvPr/>
          </p:nvSpPr>
          <p:spPr>
            <a:xfrm>
              <a:off x="0" y="0"/>
              <a:ext cx="2166505" cy="1003369"/>
            </a:xfrm>
            <a:prstGeom prst="roundRect">
              <a:avLst>
                <a:gd name="adj" fmla="val 16667"/>
              </a:avLst>
            </a:prstGeom>
            <a:solidFill>
              <a:srgbClr val="C9C9C9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64" name="Citizens"/>
            <p:cNvSpPr txBox="1"/>
            <p:nvPr/>
          </p:nvSpPr>
          <p:spPr>
            <a:xfrm>
              <a:off x="55329" y="238012"/>
              <a:ext cx="2055847" cy="5273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142848" tIns="142848" rIns="142848" bIns="142848" numCol="1" anchor="ctr">
              <a:spAutoFit/>
            </a:bodyPr>
            <a:lstStyle>
              <a:lvl1pPr algn="ctr" defTabSz="10668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Citizens</a:t>
              </a:r>
            </a:p>
          </p:txBody>
        </p:sp>
      </p:grpSp>
      <p:grpSp>
        <p:nvGrpSpPr>
          <p:cNvPr id="268" name="Rettangolo con angoli arrotondati 20"/>
          <p:cNvGrpSpPr/>
          <p:nvPr/>
        </p:nvGrpSpPr>
        <p:grpSpPr>
          <a:xfrm>
            <a:off x="9660510" y="3392630"/>
            <a:ext cx="2166505" cy="928250"/>
            <a:chOff x="0" y="0"/>
            <a:chExt cx="2166503" cy="928248"/>
          </a:xfrm>
        </p:grpSpPr>
        <p:sp>
          <p:nvSpPr>
            <p:cNvPr id="266" name="Rounded Rectangle"/>
            <p:cNvSpPr/>
            <p:nvPr/>
          </p:nvSpPr>
          <p:spPr>
            <a:xfrm>
              <a:off x="0" y="0"/>
              <a:ext cx="2166504" cy="928249"/>
            </a:xfrm>
            <a:prstGeom prst="roundRect">
              <a:avLst>
                <a:gd name="adj" fmla="val 16667"/>
              </a:avLst>
            </a:prstGeom>
            <a:solidFill>
              <a:srgbClr val="C9C9C9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67" name="Info about network of EDs"/>
            <p:cNvSpPr txBox="1"/>
            <p:nvPr/>
          </p:nvSpPr>
          <p:spPr>
            <a:xfrm>
              <a:off x="51663" y="106610"/>
              <a:ext cx="2063178" cy="71502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102722" tIns="102722" rIns="102722" bIns="102722" numCol="1" anchor="ctr">
              <a:spAutoFit/>
            </a:bodyPr>
            <a:lstStyle/>
            <a:p>
              <a: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  <a:r>
                <a:t>Info about</a:t>
              </a:r>
              <a:br/>
              <a:r>
                <a:t>network of EDs </a:t>
              </a:r>
            </a:p>
          </p:txBody>
        </p:sp>
      </p:grpSp>
      <p:grpSp>
        <p:nvGrpSpPr>
          <p:cNvPr id="271" name="Rettangolo con angoli arrotondati 21"/>
          <p:cNvGrpSpPr/>
          <p:nvPr/>
        </p:nvGrpSpPr>
        <p:grpSpPr>
          <a:xfrm>
            <a:off x="9660510" y="4444827"/>
            <a:ext cx="2166505" cy="1021076"/>
            <a:chOff x="0" y="0"/>
            <a:chExt cx="2166503" cy="1021074"/>
          </a:xfrm>
        </p:grpSpPr>
        <p:sp>
          <p:nvSpPr>
            <p:cNvPr id="269" name="Rounded Rectangle"/>
            <p:cNvSpPr/>
            <p:nvPr/>
          </p:nvSpPr>
          <p:spPr>
            <a:xfrm>
              <a:off x="0" y="0"/>
              <a:ext cx="2166504" cy="1021075"/>
            </a:xfrm>
            <a:prstGeom prst="roundRect">
              <a:avLst>
                <a:gd name="adj" fmla="val 16667"/>
              </a:avLst>
            </a:prstGeom>
            <a:solidFill>
              <a:srgbClr val="C9C9C9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70" name="Network of EDs"/>
            <p:cNvSpPr txBox="1"/>
            <p:nvPr/>
          </p:nvSpPr>
          <p:spPr>
            <a:xfrm>
              <a:off x="56195" y="286991"/>
              <a:ext cx="2054114" cy="44709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102722" tIns="102722" rIns="102722" bIns="102722" numCol="1" anchor="ctr">
              <a:spAutoFit/>
            </a:bodyPr>
            <a:lstStyle>
              <a:lvl1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Network of EDs</a:t>
              </a:r>
            </a:p>
          </p:txBody>
        </p:sp>
      </p:grpSp>
      <p:grpSp>
        <p:nvGrpSpPr>
          <p:cNvPr id="274" name="Ovale 7"/>
          <p:cNvGrpSpPr/>
          <p:nvPr/>
        </p:nvGrpSpPr>
        <p:grpSpPr>
          <a:xfrm>
            <a:off x="3520257" y="1426731"/>
            <a:ext cx="670092" cy="656887"/>
            <a:chOff x="0" y="0"/>
            <a:chExt cx="670090" cy="656886"/>
          </a:xfrm>
        </p:grpSpPr>
        <p:sp>
          <p:nvSpPr>
            <p:cNvPr id="272" name="Oval"/>
            <p:cNvSpPr/>
            <p:nvPr/>
          </p:nvSpPr>
          <p:spPr>
            <a:xfrm>
              <a:off x="-1" y="-1"/>
              <a:ext cx="670092" cy="656888"/>
            </a:xfrm>
            <a:prstGeom prst="ellipse">
              <a:avLst/>
            </a:prstGeom>
            <a:solidFill>
              <a:srgbClr val="FF666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73" name="1"/>
            <p:cNvSpPr txBox="1"/>
            <p:nvPr/>
          </p:nvSpPr>
          <p:spPr>
            <a:xfrm>
              <a:off x="143851" y="161899"/>
              <a:ext cx="382386" cy="3330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1</a:t>
              </a:r>
            </a:p>
          </p:txBody>
        </p:sp>
      </p:grpSp>
      <p:grpSp>
        <p:nvGrpSpPr>
          <p:cNvPr id="277" name="Ovale 8"/>
          <p:cNvGrpSpPr/>
          <p:nvPr/>
        </p:nvGrpSpPr>
        <p:grpSpPr>
          <a:xfrm>
            <a:off x="5863923" y="1424432"/>
            <a:ext cx="670091" cy="656887"/>
            <a:chOff x="0" y="0"/>
            <a:chExt cx="670090" cy="656886"/>
          </a:xfrm>
        </p:grpSpPr>
        <p:sp>
          <p:nvSpPr>
            <p:cNvPr id="275" name="Oval"/>
            <p:cNvSpPr/>
            <p:nvPr/>
          </p:nvSpPr>
          <p:spPr>
            <a:xfrm>
              <a:off x="-1" y="-1"/>
              <a:ext cx="670092" cy="656888"/>
            </a:xfrm>
            <a:prstGeom prst="ellipse">
              <a:avLst/>
            </a:prstGeom>
            <a:solidFill>
              <a:srgbClr val="C9C9C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76" name="2"/>
            <p:cNvSpPr txBox="1"/>
            <p:nvPr/>
          </p:nvSpPr>
          <p:spPr>
            <a:xfrm>
              <a:off x="143851" y="161899"/>
              <a:ext cx="382386" cy="3330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2</a:t>
              </a:r>
            </a:p>
          </p:txBody>
        </p:sp>
      </p:grpSp>
      <p:grpSp>
        <p:nvGrpSpPr>
          <p:cNvPr id="280" name="Ovale 9"/>
          <p:cNvGrpSpPr/>
          <p:nvPr/>
        </p:nvGrpSpPr>
        <p:grpSpPr>
          <a:xfrm>
            <a:off x="8115602" y="1424432"/>
            <a:ext cx="670091" cy="656887"/>
            <a:chOff x="0" y="0"/>
            <a:chExt cx="670090" cy="656886"/>
          </a:xfrm>
        </p:grpSpPr>
        <p:sp>
          <p:nvSpPr>
            <p:cNvPr id="278" name="Oval"/>
            <p:cNvSpPr/>
            <p:nvPr/>
          </p:nvSpPr>
          <p:spPr>
            <a:xfrm>
              <a:off x="-1" y="-1"/>
              <a:ext cx="670092" cy="656888"/>
            </a:xfrm>
            <a:prstGeom prst="ellipse">
              <a:avLst/>
            </a:prstGeom>
            <a:solidFill>
              <a:srgbClr val="C9C9C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79" name="3"/>
            <p:cNvSpPr txBox="1"/>
            <p:nvPr/>
          </p:nvSpPr>
          <p:spPr>
            <a:xfrm>
              <a:off x="143851" y="161899"/>
              <a:ext cx="382386" cy="3330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3</a:t>
              </a:r>
            </a:p>
          </p:txBody>
        </p:sp>
      </p:grpSp>
      <p:grpSp>
        <p:nvGrpSpPr>
          <p:cNvPr id="283" name="Ovale 10"/>
          <p:cNvGrpSpPr/>
          <p:nvPr/>
        </p:nvGrpSpPr>
        <p:grpSpPr>
          <a:xfrm>
            <a:off x="10505777" y="1424432"/>
            <a:ext cx="670091" cy="656887"/>
            <a:chOff x="0" y="0"/>
            <a:chExt cx="670090" cy="656886"/>
          </a:xfrm>
        </p:grpSpPr>
        <p:sp>
          <p:nvSpPr>
            <p:cNvPr id="281" name="Oval"/>
            <p:cNvSpPr/>
            <p:nvPr/>
          </p:nvSpPr>
          <p:spPr>
            <a:xfrm>
              <a:off x="-1" y="-1"/>
              <a:ext cx="670092" cy="656888"/>
            </a:xfrm>
            <a:prstGeom prst="ellipse">
              <a:avLst/>
            </a:prstGeom>
            <a:solidFill>
              <a:srgbClr val="C9C9C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82" name="4"/>
            <p:cNvSpPr txBox="1"/>
            <p:nvPr/>
          </p:nvSpPr>
          <p:spPr>
            <a:xfrm>
              <a:off x="143851" y="161899"/>
              <a:ext cx="382386" cy="3330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4</a:t>
              </a:r>
            </a:p>
          </p:txBody>
        </p:sp>
      </p:grpSp>
      <p:grpSp>
        <p:nvGrpSpPr>
          <p:cNvPr id="286" name="Rettangolo con angoli arrotondati 27"/>
          <p:cNvGrpSpPr/>
          <p:nvPr/>
        </p:nvGrpSpPr>
        <p:grpSpPr>
          <a:xfrm>
            <a:off x="213326" y="5603187"/>
            <a:ext cx="2166505" cy="669011"/>
            <a:chOff x="0" y="0"/>
            <a:chExt cx="2166504" cy="669009"/>
          </a:xfrm>
        </p:grpSpPr>
        <p:sp>
          <p:nvSpPr>
            <p:cNvPr id="284" name="Rounded Rectangle"/>
            <p:cNvSpPr/>
            <p:nvPr/>
          </p:nvSpPr>
          <p:spPr>
            <a:xfrm>
              <a:off x="0" y="0"/>
              <a:ext cx="2166505" cy="669010"/>
            </a:xfrm>
            <a:prstGeom prst="roundRect">
              <a:avLst>
                <a:gd name="adj" fmla="val 16667"/>
              </a:avLst>
            </a:pr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8001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85" name="AVAILABLE IN"/>
            <p:cNvSpPr txBox="1"/>
            <p:nvPr/>
          </p:nvSpPr>
          <p:spPr>
            <a:xfrm>
              <a:off x="39008" y="130379"/>
              <a:ext cx="2088489" cy="40825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83302" tIns="83302" rIns="83302" bIns="83302" numCol="1" anchor="ctr">
              <a:spAutoFit/>
            </a:bodyPr>
            <a:lstStyle>
              <a:lvl1pPr algn="ctr" defTabSz="800100">
                <a:lnSpc>
                  <a:spcPct val="90000"/>
                </a:lnSpc>
                <a:spcBef>
                  <a:spcPts val="700"/>
                </a:spcBef>
                <a:defRPr b="1"/>
              </a:lvl1pPr>
            </a:lstStyle>
            <a:p>
              <a:pPr/>
              <a:r>
                <a:t>AVAILABLE IN</a:t>
              </a:r>
            </a:p>
          </p:txBody>
        </p:sp>
      </p:grpSp>
      <p:grpSp>
        <p:nvGrpSpPr>
          <p:cNvPr id="289" name="Rettangolo con angoli arrotondati 28"/>
          <p:cNvGrpSpPr/>
          <p:nvPr/>
        </p:nvGrpSpPr>
        <p:grpSpPr>
          <a:xfrm>
            <a:off x="213326" y="2282142"/>
            <a:ext cx="2166505" cy="1002997"/>
            <a:chOff x="0" y="0"/>
            <a:chExt cx="2166504" cy="1002996"/>
          </a:xfrm>
        </p:grpSpPr>
        <p:sp>
          <p:nvSpPr>
            <p:cNvPr id="287" name="Rounded Rectangle"/>
            <p:cNvSpPr/>
            <p:nvPr/>
          </p:nvSpPr>
          <p:spPr>
            <a:xfrm>
              <a:off x="0" y="0"/>
              <a:ext cx="2166505" cy="1002997"/>
            </a:xfrm>
            <a:prstGeom prst="roundRect">
              <a:avLst>
                <a:gd name="adj" fmla="val 16667"/>
              </a:avLst>
            </a:pr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88" name="USERS"/>
            <p:cNvSpPr txBox="1"/>
            <p:nvPr/>
          </p:nvSpPr>
          <p:spPr>
            <a:xfrm>
              <a:off x="55311" y="237826"/>
              <a:ext cx="2055883" cy="5273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142848" tIns="142848" rIns="142848" bIns="142848" numCol="1" anchor="ctr">
              <a:spAutoFit/>
            </a:bodyPr>
            <a:lstStyle>
              <a:lvl1pPr algn="ctr" defTabSz="1066800">
                <a:lnSpc>
                  <a:spcPct val="90000"/>
                </a:lnSpc>
                <a:spcBef>
                  <a:spcPts val="700"/>
                </a:spcBef>
                <a:defRPr b="1"/>
              </a:lvl1pPr>
            </a:lstStyle>
            <a:p>
              <a:pPr/>
              <a:r>
                <a:t>USERS</a:t>
              </a:r>
            </a:p>
          </p:txBody>
        </p:sp>
      </p:grpSp>
      <p:grpSp>
        <p:nvGrpSpPr>
          <p:cNvPr id="292" name="Rettangolo con angoli arrotondati 29"/>
          <p:cNvGrpSpPr/>
          <p:nvPr/>
        </p:nvGrpSpPr>
        <p:grpSpPr>
          <a:xfrm>
            <a:off x="213326" y="3395774"/>
            <a:ext cx="2166505" cy="915550"/>
            <a:chOff x="0" y="0"/>
            <a:chExt cx="2166503" cy="915548"/>
          </a:xfrm>
        </p:grpSpPr>
        <p:sp>
          <p:nvSpPr>
            <p:cNvPr id="290" name="Rounded Rectangle"/>
            <p:cNvSpPr/>
            <p:nvPr/>
          </p:nvSpPr>
          <p:spPr>
            <a:xfrm>
              <a:off x="0" y="0"/>
              <a:ext cx="2166504" cy="915549"/>
            </a:xfrm>
            <a:prstGeom prst="roundRect">
              <a:avLst>
                <a:gd name="adj" fmla="val 16667"/>
              </a:avLst>
            </a:pr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91" name="USE"/>
            <p:cNvSpPr txBox="1"/>
            <p:nvPr/>
          </p:nvSpPr>
          <p:spPr>
            <a:xfrm>
              <a:off x="51043" y="234228"/>
              <a:ext cx="2064418" cy="4470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102722" tIns="102722" rIns="102722" bIns="102722" numCol="1" anchor="ctr">
              <a:spAutoFit/>
            </a:bodyPr>
            <a:lstStyle>
              <a:lvl1pPr algn="ctr" defTabSz="711200">
                <a:lnSpc>
                  <a:spcPct val="90000"/>
                </a:lnSpc>
                <a:spcBef>
                  <a:spcPts val="700"/>
                </a:spcBef>
                <a:defRPr b="1"/>
              </a:lvl1pPr>
            </a:lstStyle>
            <a:p>
              <a:pPr/>
              <a:r>
                <a:t>USE</a:t>
              </a:r>
            </a:p>
          </p:txBody>
        </p:sp>
      </p:grpSp>
      <p:grpSp>
        <p:nvGrpSpPr>
          <p:cNvPr id="295" name="Rettangolo con angoli arrotondati 30"/>
          <p:cNvGrpSpPr/>
          <p:nvPr/>
        </p:nvGrpSpPr>
        <p:grpSpPr>
          <a:xfrm>
            <a:off x="213326" y="4434906"/>
            <a:ext cx="2166505" cy="1007105"/>
            <a:chOff x="0" y="0"/>
            <a:chExt cx="2166503" cy="1007104"/>
          </a:xfrm>
        </p:grpSpPr>
        <p:sp>
          <p:nvSpPr>
            <p:cNvPr id="293" name="Rounded Rectangle"/>
            <p:cNvSpPr/>
            <p:nvPr/>
          </p:nvSpPr>
          <p:spPr>
            <a:xfrm>
              <a:off x="0" y="0"/>
              <a:ext cx="2166504" cy="1007105"/>
            </a:xfrm>
            <a:prstGeom prst="roundRect">
              <a:avLst>
                <a:gd name="adj" fmla="val 16667"/>
              </a:avLst>
            </a:pr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94" name="DATA SOURCE"/>
            <p:cNvSpPr txBox="1"/>
            <p:nvPr/>
          </p:nvSpPr>
          <p:spPr>
            <a:xfrm>
              <a:off x="55512" y="280006"/>
              <a:ext cx="2055480" cy="4470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102722" tIns="102722" rIns="102722" bIns="102722" numCol="1" anchor="ctr">
              <a:spAutoFit/>
            </a:bodyPr>
            <a:lstStyle>
              <a:lvl1pPr algn="ctr" defTabSz="711200">
                <a:lnSpc>
                  <a:spcPct val="90000"/>
                </a:lnSpc>
                <a:spcBef>
                  <a:spcPts val="700"/>
                </a:spcBef>
                <a:defRPr b="1"/>
              </a:lvl1pPr>
            </a:lstStyle>
            <a:p>
              <a:pPr/>
              <a:r>
                <a:t>DATA SOURCE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CasellaDiTesto 2"/>
          <p:cNvSpPr txBox="1"/>
          <p:nvPr>
            <p:ph type="sldNum" sz="quarter" idx="2"/>
          </p:nvPr>
        </p:nvSpPr>
        <p:spPr>
          <a:xfrm>
            <a:off x="11353046" y="6342503"/>
            <a:ext cx="203025" cy="28882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98" name="Titolo 1"/>
          <p:cNvSpPr txBox="1"/>
          <p:nvPr>
            <p:ph type="title"/>
          </p:nvPr>
        </p:nvSpPr>
        <p:spPr>
          <a:xfrm>
            <a:off x="543337" y="365125"/>
            <a:ext cx="10889338" cy="1325563"/>
          </a:xfrm>
          <a:prstGeom prst="rect">
            <a:avLst/>
          </a:prstGeom>
        </p:spPr>
        <p:txBody>
          <a:bodyPr/>
          <a:lstStyle/>
          <a:p>
            <a:pPr/>
            <a:r>
              <a:t>Proposed Indicators</a:t>
            </a:r>
          </a:p>
        </p:txBody>
      </p:sp>
      <p:sp>
        <p:nvSpPr>
          <p:cNvPr id="299" name="Segnaposto contenuto 2"/>
          <p:cNvSpPr txBox="1"/>
          <p:nvPr>
            <p:ph type="body" idx="1"/>
          </p:nvPr>
        </p:nvSpPr>
        <p:spPr>
          <a:xfrm>
            <a:off x="543338" y="1690688"/>
            <a:ext cx="9602808" cy="4351338"/>
          </a:xfrm>
          <a:prstGeom prst="rect">
            <a:avLst/>
          </a:prstGeom>
        </p:spPr>
        <p:txBody>
          <a:bodyPr/>
          <a:lstStyle/>
          <a:p>
            <a:pPr marL="457200" indent="-457200">
              <a:buSzPct val="100000"/>
              <a:buFont typeface="Arial"/>
              <a:buChar char="•"/>
              <a:defRPr sz="2000"/>
            </a:pPr>
            <a:r>
              <a:t>How many patients wait too long for the medical visit or the nurse procedures</a:t>
            </a:r>
          </a:p>
          <a:p>
            <a:pPr marL="457200" indent="-457200">
              <a:buSzPct val="100000"/>
              <a:buFont typeface="Arial"/>
              <a:buChar char="•"/>
              <a:defRPr sz="2000"/>
            </a:pPr>
            <a:r>
              <a:t>How many patients wait to enter in each ED area</a:t>
            </a:r>
          </a:p>
          <a:p>
            <a:pPr marL="457200" indent="-457200">
              <a:buSzPct val="100000"/>
              <a:buFont typeface="Arial"/>
              <a:buChar char="•"/>
              <a:defRPr sz="2000"/>
            </a:pPr>
            <a:r>
              <a:t>How many patients with special clinical issues/procedures like stroke, MI, intoxication, psychiatric, violence victims, isolation, ventilation</a:t>
            </a:r>
          </a:p>
          <a:p>
            <a:pPr marL="457200" indent="-457200">
              <a:buSzPct val="100000"/>
              <a:buFont typeface="Arial"/>
              <a:buChar char="•"/>
              <a:defRPr sz="2000"/>
            </a:pPr>
            <a:r>
              <a:t>How many patients with social issues that can cause delay of discharge</a:t>
            </a:r>
          </a:p>
          <a:p>
            <a:pPr marL="457200" indent="-457200">
              <a:buSzPct val="100000"/>
              <a:buFont typeface="Arial"/>
              <a:buChar char="•"/>
              <a:defRPr sz="2000"/>
            </a:pPr>
            <a:r>
              <a:t>Waiting time for laboratory and imaging tests and specialistic consultation</a:t>
            </a:r>
          </a:p>
          <a:p>
            <a:pPr marL="457200" indent="-457200">
              <a:buSzPct val="100000"/>
              <a:buFont typeface="Arial"/>
              <a:buChar char="•"/>
              <a:defRPr sz="2000"/>
            </a:pPr>
            <a:r>
              <a:t>Boarding time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CasellaDiTesto 2"/>
          <p:cNvSpPr txBox="1"/>
          <p:nvPr>
            <p:ph type="sldNum" sz="quarter" idx="2"/>
          </p:nvPr>
        </p:nvSpPr>
        <p:spPr>
          <a:xfrm>
            <a:off x="11353046" y="6342503"/>
            <a:ext cx="203025" cy="28882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302" name="Titolo 1"/>
          <p:cNvSpPr txBox="1"/>
          <p:nvPr>
            <p:ph type="title"/>
          </p:nvPr>
        </p:nvSpPr>
        <p:spPr>
          <a:xfrm>
            <a:off x="543338" y="365125"/>
            <a:ext cx="10297485" cy="1325563"/>
          </a:xfrm>
          <a:prstGeom prst="rect">
            <a:avLst/>
          </a:prstGeom>
        </p:spPr>
        <p:txBody>
          <a:bodyPr/>
          <a:lstStyle/>
          <a:p>
            <a:pPr/>
            <a:r>
              <a:t>"Real Time" Dashboards Types</a:t>
            </a:r>
          </a:p>
        </p:txBody>
      </p:sp>
      <p:grpSp>
        <p:nvGrpSpPr>
          <p:cNvPr id="305" name="Rettangolo con angoli arrotondati 23"/>
          <p:cNvGrpSpPr/>
          <p:nvPr/>
        </p:nvGrpSpPr>
        <p:grpSpPr>
          <a:xfrm>
            <a:off x="2721001" y="5611640"/>
            <a:ext cx="2166506" cy="669011"/>
            <a:chOff x="0" y="0"/>
            <a:chExt cx="2166504" cy="669009"/>
          </a:xfrm>
        </p:grpSpPr>
        <p:sp>
          <p:nvSpPr>
            <p:cNvPr id="303" name="Rounded Rectangle"/>
            <p:cNvSpPr/>
            <p:nvPr/>
          </p:nvSpPr>
          <p:spPr>
            <a:xfrm>
              <a:off x="0" y="0"/>
              <a:ext cx="2166505" cy="669010"/>
            </a:xfrm>
            <a:prstGeom prst="roundRect">
              <a:avLst>
                <a:gd name="adj" fmla="val 16667"/>
              </a:avLst>
            </a:prstGeom>
            <a:solidFill>
              <a:srgbClr val="C9C9C9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8001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04" name="ED EHR"/>
            <p:cNvSpPr txBox="1"/>
            <p:nvPr/>
          </p:nvSpPr>
          <p:spPr>
            <a:xfrm>
              <a:off x="39008" y="130379"/>
              <a:ext cx="2088489" cy="40825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83302" tIns="83302" rIns="83302" bIns="83302" numCol="1" anchor="ctr">
              <a:spAutoFit/>
            </a:bodyPr>
            <a:lstStyle>
              <a:lvl1pPr algn="ctr" defTabSz="8001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ED EHR</a:t>
              </a:r>
            </a:p>
          </p:txBody>
        </p:sp>
      </p:grpSp>
      <p:grpSp>
        <p:nvGrpSpPr>
          <p:cNvPr id="308" name="Rettangolo con angoli arrotondati 24"/>
          <p:cNvGrpSpPr/>
          <p:nvPr/>
        </p:nvGrpSpPr>
        <p:grpSpPr>
          <a:xfrm>
            <a:off x="2721001" y="2281956"/>
            <a:ext cx="2166506" cy="1002997"/>
            <a:chOff x="0" y="0"/>
            <a:chExt cx="2166504" cy="1002996"/>
          </a:xfrm>
        </p:grpSpPr>
        <p:sp>
          <p:nvSpPr>
            <p:cNvPr id="306" name="Rounded Rectangle"/>
            <p:cNvSpPr/>
            <p:nvPr/>
          </p:nvSpPr>
          <p:spPr>
            <a:xfrm>
              <a:off x="0" y="0"/>
              <a:ext cx="2166505" cy="1002997"/>
            </a:xfrm>
            <a:prstGeom prst="roundRect">
              <a:avLst>
                <a:gd name="adj" fmla="val 16667"/>
              </a:avLst>
            </a:prstGeom>
            <a:solidFill>
              <a:srgbClr val="C9C9C9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07" name="ED staff"/>
            <p:cNvSpPr txBox="1"/>
            <p:nvPr/>
          </p:nvSpPr>
          <p:spPr>
            <a:xfrm>
              <a:off x="55311" y="237826"/>
              <a:ext cx="2055883" cy="5273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142848" tIns="142848" rIns="142848" bIns="142848" numCol="1" anchor="ctr">
              <a:spAutoFit/>
            </a:bodyPr>
            <a:lstStyle>
              <a:lvl1pPr algn="ctr" defTabSz="10668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ED staff</a:t>
              </a:r>
            </a:p>
          </p:txBody>
        </p:sp>
      </p:grpSp>
      <p:grpSp>
        <p:nvGrpSpPr>
          <p:cNvPr id="311" name="Rettangolo con angoli arrotondati 25"/>
          <p:cNvGrpSpPr/>
          <p:nvPr/>
        </p:nvGrpSpPr>
        <p:grpSpPr>
          <a:xfrm>
            <a:off x="2721002" y="3398980"/>
            <a:ext cx="2166505" cy="915550"/>
            <a:chOff x="0" y="0"/>
            <a:chExt cx="2166503" cy="915548"/>
          </a:xfrm>
        </p:grpSpPr>
        <p:sp>
          <p:nvSpPr>
            <p:cNvPr id="309" name="Rounded Rectangle"/>
            <p:cNvSpPr/>
            <p:nvPr/>
          </p:nvSpPr>
          <p:spPr>
            <a:xfrm>
              <a:off x="0" y="0"/>
              <a:ext cx="2166504" cy="915549"/>
            </a:xfrm>
            <a:prstGeom prst="roundRect">
              <a:avLst>
                <a:gd name="adj" fmla="val 16667"/>
              </a:avLst>
            </a:prstGeom>
            <a:solidFill>
              <a:srgbClr val="C9C9C9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10" name="Their own ED monitoring"/>
            <p:cNvSpPr txBox="1"/>
            <p:nvPr/>
          </p:nvSpPr>
          <p:spPr>
            <a:xfrm>
              <a:off x="51043" y="100260"/>
              <a:ext cx="2064418" cy="71502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102722" tIns="102722" rIns="102722" bIns="102722" numCol="1" anchor="ctr">
              <a:spAutoFit/>
            </a:bodyPr>
            <a:lstStyle>
              <a:lvl1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Their own ED monitoring</a:t>
              </a:r>
            </a:p>
          </p:txBody>
        </p:sp>
      </p:grpSp>
      <p:grpSp>
        <p:nvGrpSpPr>
          <p:cNvPr id="314" name="Rettangolo con angoli arrotondati 26"/>
          <p:cNvGrpSpPr/>
          <p:nvPr/>
        </p:nvGrpSpPr>
        <p:grpSpPr>
          <a:xfrm>
            <a:off x="2721002" y="4451813"/>
            <a:ext cx="2166505" cy="1007105"/>
            <a:chOff x="0" y="0"/>
            <a:chExt cx="2166503" cy="1007104"/>
          </a:xfrm>
        </p:grpSpPr>
        <p:sp>
          <p:nvSpPr>
            <p:cNvPr id="312" name="Rounded Rectangle"/>
            <p:cNvSpPr/>
            <p:nvPr/>
          </p:nvSpPr>
          <p:spPr>
            <a:xfrm>
              <a:off x="0" y="0"/>
              <a:ext cx="2166504" cy="1007105"/>
            </a:xfrm>
            <a:prstGeom prst="roundRect">
              <a:avLst>
                <a:gd name="adj" fmla="val 16667"/>
              </a:avLst>
            </a:prstGeom>
            <a:solidFill>
              <a:srgbClr val="C9C9C9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13" name="Individual ED"/>
            <p:cNvSpPr txBox="1"/>
            <p:nvPr/>
          </p:nvSpPr>
          <p:spPr>
            <a:xfrm>
              <a:off x="55512" y="280006"/>
              <a:ext cx="2055480" cy="4470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102722" tIns="102722" rIns="102722" bIns="102722" numCol="1" anchor="ctr">
              <a:spAutoFit/>
            </a:bodyPr>
            <a:lstStyle>
              <a:lvl1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Individual ED</a:t>
              </a:r>
            </a:p>
          </p:txBody>
        </p:sp>
      </p:grpSp>
      <p:grpSp>
        <p:nvGrpSpPr>
          <p:cNvPr id="317" name="Rettangolo con angoli arrotondati 4"/>
          <p:cNvGrpSpPr/>
          <p:nvPr/>
        </p:nvGrpSpPr>
        <p:grpSpPr>
          <a:xfrm>
            <a:off x="5157151" y="5620920"/>
            <a:ext cx="4233715" cy="650449"/>
            <a:chOff x="0" y="0"/>
            <a:chExt cx="4233714" cy="650447"/>
          </a:xfrm>
        </p:grpSpPr>
        <p:sp>
          <p:nvSpPr>
            <p:cNvPr id="315" name="Rounded Rectangle"/>
            <p:cNvSpPr/>
            <p:nvPr/>
          </p:nvSpPr>
          <p:spPr>
            <a:xfrm>
              <a:off x="0" y="0"/>
              <a:ext cx="4233715" cy="650448"/>
            </a:xfrm>
            <a:prstGeom prst="roundRect">
              <a:avLst>
                <a:gd name="adj" fmla="val 16667"/>
              </a:avLst>
            </a:prstGeom>
            <a:solidFill>
              <a:srgbClr val="FF6666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16" name="eCREAM Central Platform"/>
            <p:cNvSpPr txBox="1"/>
            <p:nvPr/>
          </p:nvSpPr>
          <p:spPr>
            <a:xfrm>
              <a:off x="38101" y="113887"/>
              <a:ext cx="4157512" cy="4226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0513" tIns="90513" rIns="90513" bIns="90513" numCol="1" anchor="ctr">
              <a:spAutoFit/>
            </a:bodyPr>
            <a:lstStyle>
              <a:lvl1pPr algn="ctr" defTabSz="8890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eCREAM Central Platform</a:t>
              </a:r>
            </a:p>
          </p:txBody>
        </p:sp>
      </p:grpSp>
      <p:grpSp>
        <p:nvGrpSpPr>
          <p:cNvPr id="320" name="Rettangolo con angoli arrotondati 11"/>
          <p:cNvGrpSpPr/>
          <p:nvPr/>
        </p:nvGrpSpPr>
        <p:grpSpPr>
          <a:xfrm>
            <a:off x="5157151" y="2284946"/>
            <a:ext cx="1982036" cy="997016"/>
            <a:chOff x="0" y="0"/>
            <a:chExt cx="1982035" cy="997014"/>
          </a:xfrm>
        </p:grpSpPr>
        <p:sp>
          <p:nvSpPr>
            <p:cNvPr id="318" name="Rounded Rectangle"/>
            <p:cNvSpPr/>
            <p:nvPr/>
          </p:nvSpPr>
          <p:spPr>
            <a:xfrm>
              <a:off x="0" y="0"/>
              <a:ext cx="1982036" cy="997015"/>
            </a:xfrm>
            <a:prstGeom prst="roundRect">
              <a:avLst>
                <a:gd name="adj" fmla="val 16667"/>
              </a:avLst>
            </a:prstGeom>
            <a:solidFill>
              <a:srgbClr val="5E777A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19" name="ED staff"/>
            <p:cNvSpPr txBox="1"/>
            <p:nvPr/>
          </p:nvSpPr>
          <p:spPr>
            <a:xfrm>
              <a:off x="55019" y="236261"/>
              <a:ext cx="1871997" cy="5244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141422" tIns="141422" rIns="141422" bIns="141422" numCol="1" anchor="ctr">
              <a:spAutoFit/>
            </a:bodyPr>
            <a:lstStyle>
              <a:lvl1pPr algn="ctr" defTabSz="10668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ED staff</a:t>
              </a:r>
            </a:p>
          </p:txBody>
        </p:sp>
      </p:grpSp>
      <p:grpSp>
        <p:nvGrpSpPr>
          <p:cNvPr id="323" name="Rettangolo con angoli arrotondati 12"/>
          <p:cNvGrpSpPr/>
          <p:nvPr/>
        </p:nvGrpSpPr>
        <p:grpSpPr>
          <a:xfrm>
            <a:off x="5157151" y="3388752"/>
            <a:ext cx="1982036" cy="936006"/>
            <a:chOff x="0" y="0"/>
            <a:chExt cx="1982035" cy="936004"/>
          </a:xfrm>
        </p:grpSpPr>
        <p:sp>
          <p:nvSpPr>
            <p:cNvPr id="321" name="Rounded Rectangle"/>
            <p:cNvSpPr/>
            <p:nvPr/>
          </p:nvSpPr>
          <p:spPr>
            <a:xfrm>
              <a:off x="0" y="0"/>
              <a:ext cx="1982036" cy="936005"/>
            </a:xfrm>
            <a:prstGeom prst="roundRect">
              <a:avLst>
                <a:gd name="adj" fmla="val 16667"/>
              </a:avLst>
            </a:prstGeom>
            <a:solidFill>
              <a:srgbClr val="7BA7AD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22" name="Their own ED monitoring"/>
            <p:cNvSpPr txBox="1"/>
            <p:nvPr/>
          </p:nvSpPr>
          <p:spPr>
            <a:xfrm>
              <a:off x="52041" y="114045"/>
              <a:ext cx="1877953" cy="70791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9165" tIns="99165" rIns="99165" bIns="99165" numCol="1" anchor="ctr">
              <a:spAutoFit/>
            </a:bodyPr>
            <a:lstStyle>
              <a:lvl1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Their own ED monitoring</a:t>
              </a:r>
            </a:p>
          </p:txBody>
        </p:sp>
      </p:grpSp>
      <p:grpSp>
        <p:nvGrpSpPr>
          <p:cNvPr id="326" name="Rettangolo con angoli arrotondati 13"/>
          <p:cNvGrpSpPr/>
          <p:nvPr/>
        </p:nvGrpSpPr>
        <p:grpSpPr>
          <a:xfrm>
            <a:off x="5157151" y="4444827"/>
            <a:ext cx="1982036" cy="1021076"/>
            <a:chOff x="0" y="0"/>
            <a:chExt cx="1982035" cy="1021074"/>
          </a:xfrm>
        </p:grpSpPr>
        <p:sp>
          <p:nvSpPr>
            <p:cNvPr id="324" name="Rounded Rectangle"/>
            <p:cNvSpPr/>
            <p:nvPr/>
          </p:nvSpPr>
          <p:spPr>
            <a:xfrm>
              <a:off x="0" y="0"/>
              <a:ext cx="1982036" cy="1021075"/>
            </a:xfrm>
            <a:prstGeom prst="roundRect">
              <a:avLst>
                <a:gd name="adj" fmla="val 16667"/>
              </a:avLst>
            </a:prstGeom>
            <a:solidFill>
              <a:srgbClr val="8BB2B7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25" name="Network of EDs"/>
            <p:cNvSpPr txBox="1"/>
            <p:nvPr/>
          </p:nvSpPr>
          <p:spPr>
            <a:xfrm>
              <a:off x="56195" y="290547"/>
              <a:ext cx="1869645" cy="4399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9165" tIns="99165" rIns="99165" bIns="99165" numCol="1" anchor="ctr">
              <a:spAutoFit/>
            </a:bodyPr>
            <a:lstStyle>
              <a:lvl1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Network of EDs</a:t>
              </a:r>
            </a:p>
          </p:txBody>
        </p:sp>
      </p:grpSp>
      <p:grpSp>
        <p:nvGrpSpPr>
          <p:cNvPr id="329" name="Rettangolo con angoli arrotondati 14"/>
          <p:cNvGrpSpPr/>
          <p:nvPr/>
        </p:nvGrpSpPr>
        <p:grpSpPr>
          <a:xfrm>
            <a:off x="7408829" y="2281770"/>
            <a:ext cx="1982036" cy="1003369"/>
            <a:chOff x="0" y="0"/>
            <a:chExt cx="1982035" cy="1003368"/>
          </a:xfrm>
        </p:grpSpPr>
        <p:sp>
          <p:nvSpPr>
            <p:cNvPr id="327" name="Rounded Rectangle"/>
            <p:cNvSpPr/>
            <p:nvPr/>
          </p:nvSpPr>
          <p:spPr>
            <a:xfrm>
              <a:off x="0" y="0"/>
              <a:ext cx="1982036" cy="1003369"/>
            </a:xfrm>
            <a:prstGeom prst="roundRect">
              <a:avLst>
                <a:gd name="adj" fmla="val 16667"/>
              </a:avLst>
            </a:prstGeom>
            <a:solidFill>
              <a:srgbClr val="C9C9C9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28" name="Regional governance"/>
            <p:cNvSpPr txBox="1"/>
            <p:nvPr/>
          </p:nvSpPr>
          <p:spPr>
            <a:xfrm>
              <a:off x="55329" y="105470"/>
              <a:ext cx="1871377" cy="79242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141422" tIns="141422" rIns="141422" bIns="141422" numCol="1" anchor="ctr">
              <a:spAutoFit/>
            </a:bodyPr>
            <a:lstStyle>
              <a:lvl1pPr algn="ctr" defTabSz="10668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Regional governance</a:t>
              </a:r>
            </a:p>
          </p:txBody>
        </p:sp>
      </p:grpSp>
      <p:grpSp>
        <p:nvGrpSpPr>
          <p:cNvPr id="332" name="Rettangolo con angoli arrotondati 15"/>
          <p:cNvGrpSpPr/>
          <p:nvPr/>
        </p:nvGrpSpPr>
        <p:grpSpPr>
          <a:xfrm>
            <a:off x="7408829" y="3392630"/>
            <a:ext cx="1982036" cy="928250"/>
            <a:chOff x="0" y="0"/>
            <a:chExt cx="1982035" cy="928248"/>
          </a:xfrm>
        </p:grpSpPr>
        <p:sp>
          <p:nvSpPr>
            <p:cNvPr id="330" name="Rounded Rectangle"/>
            <p:cNvSpPr/>
            <p:nvPr/>
          </p:nvSpPr>
          <p:spPr>
            <a:xfrm>
              <a:off x="0" y="0"/>
              <a:ext cx="1982036" cy="928249"/>
            </a:xfrm>
            <a:prstGeom prst="roundRect">
              <a:avLst>
                <a:gd name="adj" fmla="val 16667"/>
              </a:avLst>
            </a:prstGeom>
            <a:solidFill>
              <a:srgbClr val="C9C9C9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1" name="Network of EDs monitoring"/>
            <p:cNvSpPr txBox="1"/>
            <p:nvPr/>
          </p:nvSpPr>
          <p:spPr>
            <a:xfrm>
              <a:off x="51663" y="110166"/>
              <a:ext cx="1878709" cy="7079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9165" tIns="99165" rIns="99165" bIns="99165" numCol="1" anchor="ctr">
              <a:spAutoFit/>
            </a:bodyPr>
            <a:lstStyle>
              <a:lvl1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Network of EDs monitoring</a:t>
              </a:r>
            </a:p>
          </p:txBody>
        </p:sp>
      </p:grpSp>
      <p:grpSp>
        <p:nvGrpSpPr>
          <p:cNvPr id="335" name="Rettangolo con angoli arrotondati 16"/>
          <p:cNvGrpSpPr/>
          <p:nvPr/>
        </p:nvGrpSpPr>
        <p:grpSpPr>
          <a:xfrm>
            <a:off x="7408829" y="4444827"/>
            <a:ext cx="1982036" cy="1021076"/>
            <a:chOff x="0" y="0"/>
            <a:chExt cx="1982035" cy="1021074"/>
          </a:xfrm>
        </p:grpSpPr>
        <p:sp>
          <p:nvSpPr>
            <p:cNvPr id="333" name="Rounded Rectangle"/>
            <p:cNvSpPr/>
            <p:nvPr/>
          </p:nvSpPr>
          <p:spPr>
            <a:xfrm>
              <a:off x="0" y="0"/>
              <a:ext cx="1982036" cy="1021075"/>
            </a:xfrm>
            <a:prstGeom prst="roundRect">
              <a:avLst>
                <a:gd name="adj" fmla="val 16667"/>
              </a:avLst>
            </a:prstGeom>
            <a:solidFill>
              <a:srgbClr val="C9C9C9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4" name="Network of EDs"/>
            <p:cNvSpPr txBox="1"/>
            <p:nvPr/>
          </p:nvSpPr>
          <p:spPr>
            <a:xfrm>
              <a:off x="56195" y="290547"/>
              <a:ext cx="1869645" cy="4399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9165" tIns="99165" rIns="99165" bIns="99165" numCol="1" anchor="ctr">
              <a:spAutoFit/>
            </a:bodyPr>
            <a:lstStyle>
              <a:lvl1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Network of EDs</a:t>
              </a:r>
            </a:p>
          </p:txBody>
        </p:sp>
      </p:grpSp>
      <p:grpSp>
        <p:nvGrpSpPr>
          <p:cNvPr id="338" name="Rettangolo con angoli arrotondati 18"/>
          <p:cNvGrpSpPr/>
          <p:nvPr/>
        </p:nvGrpSpPr>
        <p:grpSpPr>
          <a:xfrm>
            <a:off x="9660508" y="5611640"/>
            <a:ext cx="2166506" cy="669011"/>
            <a:chOff x="0" y="0"/>
            <a:chExt cx="2166504" cy="669009"/>
          </a:xfrm>
        </p:grpSpPr>
        <p:sp>
          <p:nvSpPr>
            <p:cNvPr id="336" name="Rounded Rectangle"/>
            <p:cNvSpPr/>
            <p:nvPr/>
          </p:nvSpPr>
          <p:spPr>
            <a:xfrm>
              <a:off x="0" y="0"/>
              <a:ext cx="2166505" cy="669010"/>
            </a:xfrm>
            <a:prstGeom prst="roundRect">
              <a:avLst>
                <a:gd name="adj" fmla="val 16667"/>
              </a:avLst>
            </a:prstGeom>
            <a:solidFill>
              <a:srgbClr val="C9C9C9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37" name="eCREAM mobile app"/>
            <p:cNvSpPr txBox="1"/>
            <p:nvPr/>
          </p:nvSpPr>
          <p:spPr>
            <a:xfrm>
              <a:off x="39008" y="122759"/>
              <a:ext cx="2088489" cy="4234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0921" tIns="90921" rIns="90921" bIns="90921" numCol="1" anchor="ctr">
              <a:spAutoFit/>
            </a:bodyPr>
            <a:lstStyle>
              <a:lvl1pPr algn="ctr" defTabSz="8890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eCREAM mobile app</a:t>
              </a:r>
            </a:p>
          </p:txBody>
        </p:sp>
      </p:grpSp>
      <p:grpSp>
        <p:nvGrpSpPr>
          <p:cNvPr id="341" name="Rettangolo con angoli arrotondati 19"/>
          <p:cNvGrpSpPr/>
          <p:nvPr/>
        </p:nvGrpSpPr>
        <p:grpSpPr>
          <a:xfrm>
            <a:off x="9660508" y="2281770"/>
            <a:ext cx="2166506" cy="1003369"/>
            <a:chOff x="0" y="0"/>
            <a:chExt cx="2166504" cy="1003368"/>
          </a:xfrm>
        </p:grpSpPr>
        <p:sp>
          <p:nvSpPr>
            <p:cNvPr id="339" name="Rounded Rectangle"/>
            <p:cNvSpPr/>
            <p:nvPr/>
          </p:nvSpPr>
          <p:spPr>
            <a:xfrm>
              <a:off x="0" y="0"/>
              <a:ext cx="2166505" cy="1003369"/>
            </a:xfrm>
            <a:prstGeom prst="roundRect">
              <a:avLst>
                <a:gd name="adj" fmla="val 16667"/>
              </a:avLst>
            </a:prstGeom>
            <a:solidFill>
              <a:srgbClr val="C9C9C9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0" name="Citizens"/>
            <p:cNvSpPr txBox="1"/>
            <p:nvPr/>
          </p:nvSpPr>
          <p:spPr>
            <a:xfrm>
              <a:off x="55329" y="238012"/>
              <a:ext cx="2055847" cy="5273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142848" tIns="142848" rIns="142848" bIns="142848" numCol="1" anchor="ctr">
              <a:spAutoFit/>
            </a:bodyPr>
            <a:lstStyle>
              <a:lvl1pPr algn="ctr" defTabSz="10668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Citizens</a:t>
              </a:r>
            </a:p>
          </p:txBody>
        </p:sp>
      </p:grpSp>
      <p:grpSp>
        <p:nvGrpSpPr>
          <p:cNvPr id="344" name="Rettangolo con angoli arrotondati 20"/>
          <p:cNvGrpSpPr/>
          <p:nvPr/>
        </p:nvGrpSpPr>
        <p:grpSpPr>
          <a:xfrm>
            <a:off x="9660510" y="3392630"/>
            <a:ext cx="2166505" cy="928250"/>
            <a:chOff x="0" y="0"/>
            <a:chExt cx="2166503" cy="928248"/>
          </a:xfrm>
        </p:grpSpPr>
        <p:sp>
          <p:nvSpPr>
            <p:cNvPr id="342" name="Rounded Rectangle"/>
            <p:cNvSpPr/>
            <p:nvPr/>
          </p:nvSpPr>
          <p:spPr>
            <a:xfrm>
              <a:off x="0" y="0"/>
              <a:ext cx="2166504" cy="928249"/>
            </a:xfrm>
            <a:prstGeom prst="roundRect">
              <a:avLst>
                <a:gd name="adj" fmla="val 16667"/>
              </a:avLst>
            </a:prstGeom>
            <a:solidFill>
              <a:srgbClr val="C9C9C9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3" name="Info about network of EDs"/>
            <p:cNvSpPr txBox="1"/>
            <p:nvPr/>
          </p:nvSpPr>
          <p:spPr>
            <a:xfrm>
              <a:off x="51663" y="106610"/>
              <a:ext cx="2063178" cy="71502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102722" tIns="102722" rIns="102722" bIns="102722" numCol="1" anchor="ctr">
              <a:spAutoFit/>
            </a:bodyPr>
            <a:lstStyle/>
            <a:p>
              <a: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  <a:r>
                <a:t>Info about</a:t>
              </a:r>
              <a:br/>
              <a:r>
                <a:t>network of EDs </a:t>
              </a:r>
            </a:p>
          </p:txBody>
        </p:sp>
      </p:grpSp>
      <p:grpSp>
        <p:nvGrpSpPr>
          <p:cNvPr id="347" name="Rettangolo con angoli arrotondati 21"/>
          <p:cNvGrpSpPr/>
          <p:nvPr/>
        </p:nvGrpSpPr>
        <p:grpSpPr>
          <a:xfrm>
            <a:off x="9660510" y="4444827"/>
            <a:ext cx="2166505" cy="1021076"/>
            <a:chOff x="0" y="0"/>
            <a:chExt cx="2166503" cy="1021074"/>
          </a:xfrm>
        </p:grpSpPr>
        <p:sp>
          <p:nvSpPr>
            <p:cNvPr id="345" name="Rounded Rectangle"/>
            <p:cNvSpPr/>
            <p:nvPr/>
          </p:nvSpPr>
          <p:spPr>
            <a:xfrm>
              <a:off x="0" y="0"/>
              <a:ext cx="2166504" cy="1021075"/>
            </a:xfrm>
            <a:prstGeom prst="roundRect">
              <a:avLst>
                <a:gd name="adj" fmla="val 16667"/>
              </a:avLst>
            </a:prstGeom>
            <a:solidFill>
              <a:srgbClr val="C9C9C9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6" name="Network of EDs"/>
            <p:cNvSpPr txBox="1"/>
            <p:nvPr/>
          </p:nvSpPr>
          <p:spPr>
            <a:xfrm>
              <a:off x="56195" y="286991"/>
              <a:ext cx="2054114" cy="44709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102722" tIns="102722" rIns="102722" bIns="102722" numCol="1" anchor="ctr">
              <a:spAutoFit/>
            </a:bodyPr>
            <a:lstStyle>
              <a:lvl1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Network of EDs</a:t>
              </a:r>
            </a:p>
          </p:txBody>
        </p:sp>
      </p:grpSp>
      <p:grpSp>
        <p:nvGrpSpPr>
          <p:cNvPr id="350" name="Ovale 7"/>
          <p:cNvGrpSpPr/>
          <p:nvPr/>
        </p:nvGrpSpPr>
        <p:grpSpPr>
          <a:xfrm>
            <a:off x="3520257" y="1426731"/>
            <a:ext cx="670092" cy="656887"/>
            <a:chOff x="0" y="0"/>
            <a:chExt cx="670090" cy="656886"/>
          </a:xfrm>
        </p:grpSpPr>
        <p:sp>
          <p:nvSpPr>
            <p:cNvPr id="348" name="Oval"/>
            <p:cNvSpPr/>
            <p:nvPr/>
          </p:nvSpPr>
          <p:spPr>
            <a:xfrm>
              <a:off x="-1" y="-1"/>
              <a:ext cx="670092" cy="656888"/>
            </a:xfrm>
            <a:prstGeom prst="ellipse">
              <a:avLst/>
            </a:prstGeom>
            <a:solidFill>
              <a:srgbClr val="C9C9C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49" name="1"/>
            <p:cNvSpPr txBox="1"/>
            <p:nvPr/>
          </p:nvSpPr>
          <p:spPr>
            <a:xfrm>
              <a:off x="143851" y="161899"/>
              <a:ext cx="382386" cy="3330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1</a:t>
              </a:r>
            </a:p>
          </p:txBody>
        </p:sp>
      </p:grpSp>
      <p:grpSp>
        <p:nvGrpSpPr>
          <p:cNvPr id="353" name="Ovale 8"/>
          <p:cNvGrpSpPr/>
          <p:nvPr/>
        </p:nvGrpSpPr>
        <p:grpSpPr>
          <a:xfrm>
            <a:off x="5863923" y="1424432"/>
            <a:ext cx="670091" cy="656887"/>
            <a:chOff x="0" y="0"/>
            <a:chExt cx="670090" cy="656886"/>
          </a:xfrm>
        </p:grpSpPr>
        <p:sp>
          <p:nvSpPr>
            <p:cNvPr id="351" name="Oval"/>
            <p:cNvSpPr/>
            <p:nvPr/>
          </p:nvSpPr>
          <p:spPr>
            <a:xfrm>
              <a:off x="-1" y="-1"/>
              <a:ext cx="670092" cy="656888"/>
            </a:xfrm>
            <a:prstGeom prst="ellipse">
              <a:avLst/>
            </a:prstGeom>
            <a:solidFill>
              <a:srgbClr val="FF666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52" name="2"/>
            <p:cNvSpPr txBox="1"/>
            <p:nvPr/>
          </p:nvSpPr>
          <p:spPr>
            <a:xfrm>
              <a:off x="143851" y="161899"/>
              <a:ext cx="382386" cy="3330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2</a:t>
              </a:r>
            </a:p>
          </p:txBody>
        </p:sp>
      </p:grpSp>
      <p:grpSp>
        <p:nvGrpSpPr>
          <p:cNvPr id="356" name="Ovale 9"/>
          <p:cNvGrpSpPr/>
          <p:nvPr/>
        </p:nvGrpSpPr>
        <p:grpSpPr>
          <a:xfrm>
            <a:off x="8115602" y="1424432"/>
            <a:ext cx="670091" cy="656887"/>
            <a:chOff x="0" y="0"/>
            <a:chExt cx="670090" cy="656886"/>
          </a:xfrm>
        </p:grpSpPr>
        <p:sp>
          <p:nvSpPr>
            <p:cNvPr id="354" name="Oval"/>
            <p:cNvSpPr/>
            <p:nvPr/>
          </p:nvSpPr>
          <p:spPr>
            <a:xfrm>
              <a:off x="-1" y="-1"/>
              <a:ext cx="670092" cy="656888"/>
            </a:xfrm>
            <a:prstGeom prst="ellipse">
              <a:avLst/>
            </a:prstGeom>
            <a:solidFill>
              <a:srgbClr val="C9C9C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55" name="3"/>
            <p:cNvSpPr txBox="1"/>
            <p:nvPr/>
          </p:nvSpPr>
          <p:spPr>
            <a:xfrm>
              <a:off x="143851" y="161899"/>
              <a:ext cx="382386" cy="3330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3</a:t>
              </a:r>
            </a:p>
          </p:txBody>
        </p:sp>
      </p:grpSp>
      <p:grpSp>
        <p:nvGrpSpPr>
          <p:cNvPr id="359" name="Ovale 10"/>
          <p:cNvGrpSpPr/>
          <p:nvPr/>
        </p:nvGrpSpPr>
        <p:grpSpPr>
          <a:xfrm>
            <a:off x="10505777" y="1424432"/>
            <a:ext cx="670091" cy="656887"/>
            <a:chOff x="0" y="0"/>
            <a:chExt cx="670090" cy="656886"/>
          </a:xfrm>
        </p:grpSpPr>
        <p:sp>
          <p:nvSpPr>
            <p:cNvPr id="357" name="Oval"/>
            <p:cNvSpPr/>
            <p:nvPr/>
          </p:nvSpPr>
          <p:spPr>
            <a:xfrm>
              <a:off x="-1" y="-1"/>
              <a:ext cx="670092" cy="656888"/>
            </a:xfrm>
            <a:prstGeom prst="ellipse">
              <a:avLst/>
            </a:prstGeom>
            <a:solidFill>
              <a:srgbClr val="C9C9C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58" name="4"/>
            <p:cNvSpPr txBox="1"/>
            <p:nvPr/>
          </p:nvSpPr>
          <p:spPr>
            <a:xfrm>
              <a:off x="143851" y="161899"/>
              <a:ext cx="382386" cy="3330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4</a:t>
              </a:r>
            </a:p>
          </p:txBody>
        </p:sp>
      </p:grpSp>
      <p:grpSp>
        <p:nvGrpSpPr>
          <p:cNvPr id="362" name="Rettangolo con angoli arrotondati 27"/>
          <p:cNvGrpSpPr/>
          <p:nvPr/>
        </p:nvGrpSpPr>
        <p:grpSpPr>
          <a:xfrm>
            <a:off x="213326" y="5603187"/>
            <a:ext cx="2166505" cy="669011"/>
            <a:chOff x="0" y="0"/>
            <a:chExt cx="2166504" cy="669009"/>
          </a:xfrm>
        </p:grpSpPr>
        <p:sp>
          <p:nvSpPr>
            <p:cNvPr id="360" name="Rounded Rectangle"/>
            <p:cNvSpPr/>
            <p:nvPr/>
          </p:nvSpPr>
          <p:spPr>
            <a:xfrm>
              <a:off x="0" y="0"/>
              <a:ext cx="2166505" cy="669010"/>
            </a:xfrm>
            <a:prstGeom prst="roundRect">
              <a:avLst>
                <a:gd name="adj" fmla="val 16667"/>
              </a:avLst>
            </a:pr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8001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61" name="AVAILABLE IN"/>
            <p:cNvSpPr txBox="1"/>
            <p:nvPr/>
          </p:nvSpPr>
          <p:spPr>
            <a:xfrm>
              <a:off x="39008" y="130379"/>
              <a:ext cx="2088489" cy="40825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83302" tIns="83302" rIns="83302" bIns="83302" numCol="1" anchor="ctr">
              <a:spAutoFit/>
            </a:bodyPr>
            <a:lstStyle>
              <a:lvl1pPr algn="ctr" defTabSz="800100">
                <a:lnSpc>
                  <a:spcPct val="90000"/>
                </a:lnSpc>
                <a:spcBef>
                  <a:spcPts val="700"/>
                </a:spcBef>
                <a:defRPr b="1"/>
              </a:lvl1pPr>
            </a:lstStyle>
            <a:p>
              <a:pPr/>
              <a:r>
                <a:t>AVAILABLE IN</a:t>
              </a:r>
            </a:p>
          </p:txBody>
        </p:sp>
      </p:grpSp>
      <p:grpSp>
        <p:nvGrpSpPr>
          <p:cNvPr id="365" name="Rettangolo con angoli arrotondati 28"/>
          <p:cNvGrpSpPr/>
          <p:nvPr/>
        </p:nvGrpSpPr>
        <p:grpSpPr>
          <a:xfrm>
            <a:off x="213326" y="2282142"/>
            <a:ext cx="2166505" cy="1002997"/>
            <a:chOff x="0" y="0"/>
            <a:chExt cx="2166504" cy="1002996"/>
          </a:xfrm>
        </p:grpSpPr>
        <p:sp>
          <p:nvSpPr>
            <p:cNvPr id="363" name="Rounded Rectangle"/>
            <p:cNvSpPr/>
            <p:nvPr/>
          </p:nvSpPr>
          <p:spPr>
            <a:xfrm>
              <a:off x="0" y="0"/>
              <a:ext cx="2166505" cy="1002997"/>
            </a:xfrm>
            <a:prstGeom prst="roundRect">
              <a:avLst>
                <a:gd name="adj" fmla="val 16667"/>
              </a:avLst>
            </a:pr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64" name="USERS"/>
            <p:cNvSpPr txBox="1"/>
            <p:nvPr/>
          </p:nvSpPr>
          <p:spPr>
            <a:xfrm>
              <a:off x="55311" y="237826"/>
              <a:ext cx="2055883" cy="5273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142848" tIns="142848" rIns="142848" bIns="142848" numCol="1" anchor="ctr">
              <a:spAutoFit/>
            </a:bodyPr>
            <a:lstStyle>
              <a:lvl1pPr algn="ctr" defTabSz="1066800">
                <a:lnSpc>
                  <a:spcPct val="90000"/>
                </a:lnSpc>
                <a:spcBef>
                  <a:spcPts val="700"/>
                </a:spcBef>
                <a:defRPr b="1"/>
              </a:lvl1pPr>
            </a:lstStyle>
            <a:p>
              <a:pPr/>
              <a:r>
                <a:t>USERS</a:t>
              </a:r>
            </a:p>
          </p:txBody>
        </p:sp>
      </p:grpSp>
      <p:grpSp>
        <p:nvGrpSpPr>
          <p:cNvPr id="368" name="Rettangolo con angoli arrotondati 29"/>
          <p:cNvGrpSpPr/>
          <p:nvPr/>
        </p:nvGrpSpPr>
        <p:grpSpPr>
          <a:xfrm>
            <a:off x="213326" y="3395774"/>
            <a:ext cx="2166505" cy="915550"/>
            <a:chOff x="0" y="0"/>
            <a:chExt cx="2166503" cy="915548"/>
          </a:xfrm>
        </p:grpSpPr>
        <p:sp>
          <p:nvSpPr>
            <p:cNvPr id="366" name="Rounded Rectangle"/>
            <p:cNvSpPr/>
            <p:nvPr/>
          </p:nvSpPr>
          <p:spPr>
            <a:xfrm>
              <a:off x="0" y="0"/>
              <a:ext cx="2166504" cy="915549"/>
            </a:xfrm>
            <a:prstGeom prst="roundRect">
              <a:avLst>
                <a:gd name="adj" fmla="val 16667"/>
              </a:avLst>
            </a:pr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67" name="USE"/>
            <p:cNvSpPr txBox="1"/>
            <p:nvPr/>
          </p:nvSpPr>
          <p:spPr>
            <a:xfrm>
              <a:off x="51043" y="234228"/>
              <a:ext cx="2064418" cy="4470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102722" tIns="102722" rIns="102722" bIns="102722" numCol="1" anchor="ctr">
              <a:spAutoFit/>
            </a:bodyPr>
            <a:lstStyle>
              <a:lvl1pPr algn="ctr" defTabSz="711200">
                <a:lnSpc>
                  <a:spcPct val="90000"/>
                </a:lnSpc>
                <a:spcBef>
                  <a:spcPts val="700"/>
                </a:spcBef>
                <a:defRPr b="1"/>
              </a:lvl1pPr>
            </a:lstStyle>
            <a:p>
              <a:pPr/>
              <a:r>
                <a:t>USE</a:t>
              </a:r>
            </a:p>
          </p:txBody>
        </p:sp>
      </p:grpSp>
      <p:grpSp>
        <p:nvGrpSpPr>
          <p:cNvPr id="371" name="Rettangolo con angoli arrotondati 30"/>
          <p:cNvGrpSpPr/>
          <p:nvPr/>
        </p:nvGrpSpPr>
        <p:grpSpPr>
          <a:xfrm>
            <a:off x="213326" y="4434906"/>
            <a:ext cx="2166505" cy="1007105"/>
            <a:chOff x="0" y="0"/>
            <a:chExt cx="2166503" cy="1007104"/>
          </a:xfrm>
        </p:grpSpPr>
        <p:sp>
          <p:nvSpPr>
            <p:cNvPr id="369" name="Rounded Rectangle"/>
            <p:cNvSpPr/>
            <p:nvPr/>
          </p:nvSpPr>
          <p:spPr>
            <a:xfrm>
              <a:off x="0" y="0"/>
              <a:ext cx="2166504" cy="1007105"/>
            </a:xfrm>
            <a:prstGeom prst="roundRect">
              <a:avLst>
                <a:gd name="adj" fmla="val 16667"/>
              </a:avLst>
            </a:pr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70" name="DATA SOURCE"/>
            <p:cNvSpPr txBox="1"/>
            <p:nvPr/>
          </p:nvSpPr>
          <p:spPr>
            <a:xfrm>
              <a:off x="55512" y="280006"/>
              <a:ext cx="2055480" cy="4470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102722" tIns="102722" rIns="102722" bIns="102722" numCol="1" anchor="ctr">
              <a:spAutoFit/>
            </a:bodyPr>
            <a:lstStyle>
              <a:lvl1pPr algn="ctr" defTabSz="711200">
                <a:lnSpc>
                  <a:spcPct val="90000"/>
                </a:lnSpc>
                <a:spcBef>
                  <a:spcPts val="700"/>
                </a:spcBef>
                <a:defRPr b="1"/>
              </a:lvl1pPr>
            </a:lstStyle>
            <a:p>
              <a:pPr/>
              <a:r>
                <a:t>DATA SOURCE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CasellaDiTesto 2"/>
          <p:cNvSpPr txBox="1"/>
          <p:nvPr>
            <p:ph type="sldNum" sz="quarter" idx="2"/>
          </p:nvPr>
        </p:nvSpPr>
        <p:spPr>
          <a:xfrm>
            <a:off x="11353046" y="6342503"/>
            <a:ext cx="203025" cy="28882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374" name="Titolo 1"/>
          <p:cNvSpPr txBox="1"/>
          <p:nvPr>
            <p:ph type="title"/>
          </p:nvPr>
        </p:nvSpPr>
        <p:spPr>
          <a:xfrm>
            <a:off x="543337" y="365125"/>
            <a:ext cx="10889338" cy="1325563"/>
          </a:xfrm>
          <a:prstGeom prst="rect">
            <a:avLst/>
          </a:prstGeom>
        </p:spPr>
        <p:txBody>
          <a:bodyPr/>
          <a:lstStyle/>
          <a:p>
            <a:pPr/>
            <a:r>
              <a:t>Proposed Indicators</a:t>
            </a:r>
          </a:p>
        </p:txBody>
      </p:sp>
      <p:sp>
        <p:nvSpPr>
          <p:cNvPr id="375" name="Segnaposto contenuto 2"/>
          <p:cNvSpPr txBox="1"/>
          <p:nvPr>
            <p:ph type="body" idx="1"/>
          </p:nvPr>
        </p:nvSpPr>
        <p:spPr>
          <a:xfrm>
            <a:off x="543337" y="1690688"/>
            <a:ext cx="9588956" cy="4351338"/>
          </a:xfrm>
          <a:prstGeom prst="rect">
            <a:avLst/>
          </a:prstGeom>
        </p:spPr>
        <p:txBody>
          <a:bodyPr/>
          <a:lstStyle/>
          <a:p>
            <a:pPr marL="457200" indent="-457200">
              <a:buSzPct val="100000"/>
              <a:buFont typeface="Arial"/>
              <a:buChar char="•"/>
              <a:defRPr sz="2000"/>
            </a:pPr>
            <a:r>
              <a:t>Forecast of patients arrivals, based on data gathered by all the EDs of the regional network</a:t>
            </a:r>
          </a:p>
          <a:p>
            <a:pPr marL="457200" indent="-457200">
              <a:buSzPct val="100000"/>
              <a:buFont typeface="Arial"/>
              <a:buChar char="•"/>
              <a:defRPr sz="2000"/>
            </a:pPr>
            <a:r>
              <a:t>Critical issues of all the EDs of the regional network, like overcrowding</a:t>
            </a:r>
          </a:p>
          <a:p>
            <a:pPr marL="457200" indent="-457200">
              <a:buSzPct val="100000"/>
              <a:buFont typeface="Arial"/>
              <a:buChar char="•"/>
              <a:defRPr sz="2000"/>
            </a:pPr>
            <a:r>
              <a:t>Regional distribution of ambulance dispatching</a:t>
            </a:r>
          </a:p>
          <a:p>
            <a:pPr marL="457200" indent="-457200">
              <a:buSzPct val="100000"/>
              <a:buFont typeface="Arial"/>
              <a:buChar char="•"/>
              <a:defRPr sz="2000"/>
            </a:pPr>
            <a:r>
              <a:t>Epidemiological alerts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CasellaDiTesto 2"/>
          <p:cNvSpPr txBox="1"/>
          <p:nvPr>
            <p:ph type="sldNum" sz="quarter" idx="2"/>
          </p:nvPr>
        </p:nvSpPr>
        <p:spPr>
          <a:xfrm>
            <a:off x="11353046" y="6342503"/>
            <a:ext cx="203025" cy="28882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378" name="Titolo 1"/>
          <p:cNvSpPr txBox="1"/>
          <p:nvPr>
            <p:ph type="title"/>
          </p:nvPr>
        </p:nvSpPr>
        <p:spPr>
          <a:xfrm>
            <a:off x="543338" y="365125"/>
            <a:ext cx="10297485" cy="1325563"/>
          </a:xfrm>
          <a:prstGeom prst="rect">
            <a:avLst/>
          </a:prstGeom>
        </p:spPr>
        <p:txBody>
          <a:bodyPr/>
          <a:lstStyle/>
          <a:p>
            <a:pPr/>
            <a:r>
              <a:t>"Real Time" Dashboards Types</a:t>
            </a:r>
          </a:p>
        </p:txBody>
      </p:sp>
      <p:grpSp>
        <p:nvGrpSpPr>
          <p:cNvPr id="381" name="Rettangolo con angoli arrotondati 23"/>
          <p:cNvGrpSpPr/>
          <p:nvPr/>
        </p:nvGrpSpPr>
        <p:grpSpPr>
          <a:xfrm>
            <a:off x="2721001" y="5611640"/>
            <a:ext cx="2166506" cy="669011"/>
            <a:chOff x="0" y="0"/>
            <a:chExt cx="2166504" cy="669009"/>
          </a:xfrm>
        </p:grpSpPr>
        <p:sp>
          <p:nvSpPr>
            <p:cNvPr id="379" name="Rounded Rectangle"/>
            <p:cNvSpPr/>
            <p:nvPr/>
          </p:nvSpPr>
          <p:spPr>
            <a:xfrm>
              <a:off x="0" y="0"/>
              <a:ext cx="2166505" cy="669010"/>
            </a:xfrm>
            <a:prstGeom prst="roundRect">
              <a:avLst>
                <a:gd name="adj" fmla="val 16667"/>
              </a:avLst>
            </a:prstGeom>
            <a:solidFill>
              <a:srgbClr val="C9C9C9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8001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80" name="ED EHR"/>
            <p:cNvSpPr txBox="1"/>
            <p:nvPr/>
          </p:nvSpPr>
          <p:spPr>
            <a:xfrm>
              <a:off x="39008" y="130379"/>
              <a:ext cx="2088489" cy="40825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83302" tIns="83302" rIns="83302" bIns="83302" numCol="1" anchor="ctr">
              <a:spAutoFit/>
            </a:bodyPr>
            <a:lstStyle>
              <a:lvl1pPr algn="ctr" defTabSz="8001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ED EHR</a:t>
              </a:r>
            </a:p>
          </p:txBody>
        </p:sp>
      </p:grpSp>
      <p:grpSp>
        <p:nvGrpSpPr>
          <p:cNvPr id="384" name="Rettangolo con angoli arrotondati 24"/>
          <p:cNvGrpSpPr/>
          <p:nvPr/>
        </p:nvGrpSpPr>
        <p:grpSpPr>
          <a:xfrm>
            <a:off x="2721001" y="2281956"/>
            <a:ext cx="2166506" cy="1002997"/>
            <a:chOff x="0" y="0"/>
            <a:chExt cx="2166504" cy="1002996"/>
          </a:xfrm>
        </p:grpSpPr>
        <p:sp>
          <p:nvSpPr>
            <p:cNvPr id="382" name="Rounded Rectangle"/>
            <p:cNvSpPr/>
            <p:nvPr/>
          </p:nvSpPr>
          <p:spPr>
            <a:xfrm>
              <a:off x="0" y="0"/>
              <a:ext cx="2166505" cy="1002997"/>
            </a:xfrm>
            <a:prstGeom prst="roundRect">
              <a:avLst>
                <a:gd name="adj" fmla="val 16667"/>
              </a:avLst>
            </a:prstGeom>
            <a:solidFill>
              <a:srgbClr val="C9C9C9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83" name="ED staff"/>
            <p:cNvSpPr txBox="1"/>
            <p:nvPr/>
          </p:nvSpPr>
          <p:spPr>
            <a:xfrm>
              <a:off x="55311" y="237826"/>
              <a:ext cx="2055883" cy="5273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142848" tIns="142848" rIns="142848" bIns="142848" numCol="1" anchor="ctr">
              <a:spAutoFit/>
            </a:bodyPr>
            <a:lstStyle>
              <a:lvl1pPr algn="ctr" defTabSz="10668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ED staff</a:t>
              </a:r>
            </a:p>
          </p:txBody>
        </p:sp>
      </p:grpSp>
      <p:grpSp>
        <p:nvGrpSpPr>
          <p:cNvPr id="387" name="Rettangolo con angoli arrotondati 25"/>
          <p:cNvGrpSpPr/>
          <p:nvPr/>
        </p:nvGrpSpPr>
        <p:grpSpPr>
          <a:xfrm>
            <a:off x="2721002" y="3398980"/>
            <a:ext cx="2166505" cy="915550"/>
            <a:chOff x="0" y="0"/>
            <a:chExt cx="2166503" cy="915548"/>
          </a:xfrm>
        </p:grpSpPr>
        <p:sp>
          <p:nvSpPr>
            <p:cNvPr id="385" name="Rounded Rectangle"/>
            <p:cNvSpPr/>
            <p:nvPr/>
          </p:nvSpPr>
          <p:spPr>
            <a:xfrm>
              <a:off x="0" y="0"/>
              <a:ext cx="2166504" cy="915549"/>
            </a:xfrm>
            <a:prstGeom prst="roundRect">
              <a:avLst>
                <a:gd name="adj" fmla="val 16667"/>
              </a:avLst>
            </a:prstGeom>
            <a:solidFill>
              <a:srgbClr val="C9C9C9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86" name="Their own ED monitoring"/>
            <p:cNvSpPr txBox="1"/>
            <p:nvPr/>
          </p:nvSpPr>
          <p:spPr>
            <a:xfrm>
              <a:off x="51043" y="100260"/>
              <a:ext cx="2064418" cy="71502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102722" tIns="102722" rIns="102722" bIns="102722" numCol="1" anchor="ctr">
              <a:spAutoFit/>
            </a:bodyPr>
            <a:lstStyle>
              <a:lvl1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Their own ED monitoring</a:t>
              </a:r>
            </a:p>
          </p:txBody>
        </p:sp>
      </p:grpSp>
      <p:grpSp>
        <p:nvGrpSpPr>
          <p:cNvPr id="390" name="Rettangolo con angoli arrotondati 26"/>
          <p:cNvGrpSpPr/>
          <p:nvPr/>
        </p:nvGrpSpPr>
        <p:grpSpPr>
          <a:xfrm>
            <a:off x="2721002" y="4451813"/>
            <a:ext cx="2166505" cy="1007105"/>
            <a:chOff x="0" y="0"/>
            <a:chExt cx="2166503" cy="1007104"/>
          </a:xfrm>
        </p:grpSpPr>
        <p:sp>
          <p:nvSpPr>
            <p:cNvPr id="388" name="Rounded Rectangle"/>
            <p:cNvSpPr/>
            <p:nvPr/>
          </p:nvSpPr>
          <p:spPr>
            <a:xfrm>
              <a:off x="0" y="0"/>
              <a:ext cx="2166504" cy="1007105"/>
            </a:xfrm>
            <a:prstGeom prst="roundRect">
              <a:avLst>
                <a:gd name="adj" fmla="val 16667"/>
              </a:avLst>
            </a:prstGeom>
            <a:solidFill>
              <a:srgbClr val="C9C9C9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89" name="Individual ED"/>
            <p:cNvSpPr txBox="1"/>
            <p:nvPr/>
          </p:nvSpPr>
          <p:spPr>
            <a:xfrm>
              <a:off x="55512" y="280006"/>
              <a:ext cx="2055480" cy="4470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102722" tIns="102722" rIns="102722" bIns="102722" numCol="1" anchor="ctr">
              <a:spAutoFit/>
            </a:bodyPr>
            <a:lstStyle>
              <a:lvl1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Individual ED</a:t>
              </a:r>
            </a:p>
          </p:txBody>
        </p:sp>
      </p:grpSp>
      <p:grpSp>
        <p:nvGrpSpPr>
          <p:cNvPr id="393" name="Rettangolo con angoli arrotondati 4"/>
          <p:cNvGrpSpPr/>
          <p:nvPr/>
        </p:nvGrpSpPr>
        <p:grpSpPr>
          <a:xfrm>
            <a:off x="5157151" y="5620920"/>
            <a:ext cx="4233715" cy="650449"/>
            <a:chOff x="0" y="0"/>
            <a:chExt cx="4233714" cy="650447"/>
          </a:xfrm>
        </p:grpSpPr>
        <p:sp>
          <p:nvSpPr>
            <p:cNvPr id="391" name="Rounded Rectangle"/>
            <p:cNvSpPr/>
            <p:nvPr/>
          </p:nvSpPr>
          <p:spPr>
            <a:xfrm>
              <a:off x="0" y="0"/>
              <a:ext cx="4233715" cy="650448"/>
            </a:xfrm>
            <a:prstGeom prst="roundRect">
              <a:avLst>
                <a:gd name="adj" fmla="val 16667"/>
              </a:avLst>
            </a:prstGeom>
            <a:solidFill>
              <a:srgbClr val="FF6666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92" name="eCREAM Central Platform"/>
            <p:cNvSpPr txBox="1"/>
            <p:nvPr/>
          </p:nvSpPr>
          <p:spPr>
            <a:xfrm>
              <a:off x="38101" y="113887"/>
              <a:ext cx="4157512" cy="4226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0513" tIns="90513" rIns="90513" bIns="90513" numCol="1" anchor="ctr">
              <a:spAutoFit/>
            </a:bodyPr>
            <a:lstStyle>
              <a:lvl1pPr algn="ctr" defTabSz="8890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eCREAM Central Platform</a:t>
              </a:r>
            </a:p>
          </p:txBody>
        </p:sp>
      </p:grpSp>
      <p:grpSp>
        <p:nvGrpSpPr>
          <p:cNvPr id="396" name="Rettangolo con angoli arrotondati 11"/>
          <p:cNvGrpSpPr/>
          <p:nvPr/>
        </p:nvGrpSpPr>
        <p:grpSpPr>
          <a:xfrm>
            <a:off x="5157151" y="2284946"/>
            <a:ext cx="1982036" cy="997016"/>
            <a:chOff x="0" y="0"/>
            <a:chExt cx="1982035" cy="997014"/>
          </a:xfrm>
        </p:grpSpPr>
        <p:sp>
          <p:nvSpPr>
            <p:cNvPr id="394" name="Rounded Rectangle"/>
            <p:cNvSpPr/>
            <p:nvPr/>
          </p:nvSpPr>
          <p:spPr>
            <a:xfrm>
              <a:off x="0" y="0"/>
              <a:ext cx="1982036" cy="997015"/>
            </a:xfrm>
            <a:prstGeom prst="roundRect">
              <a:avLst>
                <a:gd name="adj" fmla="val 16667"/>
              </a:avLst>
            </a:prstGeom>
            <a:solidFill>
              <a:srgbClr val="C9C9C9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95" name="ED staff"/>
            <p:cNvSpPr txBox="1"/>
            <p:nvPr/>
          </p:nvSpPr>
          <p:spPr>
            <a:xfrm>
              <a:off x="55019" y="236261"/>
              <a:ext cx="1871997" cy="5244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141422" tIns="141422" rIns="141422" bIns="141422" numCol="1" anchor="ctr">
              <a:spAutoFit/>
            </a:bodyPr>
            <a:lstStyle>
              <a:lvl1pPr algn="ctr" defTabSz="10668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ED staff</a:t>
              </a:r>
            </a:p>
          </p:txBody>
        </p:sp>
      </p:grpSp>
      <p:grpSp>
        <p:nvGrpSpPr>
          <p:cNvPr id="399" name="Rettangolo con angoli arrotondati 12"/>
          <p:cNvGrpSpPr/>
          <p:nvPr/>
        </p:nvGrpSpPr>
        <p:grpSpPr>
          <a:xfrm>
            <a:off x="5157151" y="3388752"/>
            <a:ext cx="1982036" cy="936006"/>
            <a:chOff x="0" y="0"/>
            <a:chExt cx="1982035" cy="936004"/>
          </a:xfrm>
        </p:grpSpPr>
        <p:sp>
          <p:nvSpPr>
            <p:cNvPr id="397" name="Rounded Rectangle"/>
            <p:cNvSpPr/>
            <p:nvPr/>
          </p:nvSpPr>
          <p:spPr>
            <a:xfrm>
              <a:off x="0" y="0"/>
              <a:ext cx="1982036" cy="936005"/>
            </a:xfrm>
            <a:prstGeom prst="roundRect">
              <a:avLst>
                <a:gd name="adj" fmla="val 16667"/>
              </a:avLst>
            </a:prstGeom>
            <a:solidFill>
              <a:srgbClr val="C9C9C9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398" name="Their own ED monitoring"/>
            <p:cNvSpPr txBox="1"/>
            <p:nvPr/>
          </p:nvSpPr>
          <p:spPr>
            <a:xfrm>
              <a:off x="52041" y="114045"/>
              <a:ext cx="1877953" cy="70791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9165" tIns="99165" rIns="99165" bIns="99165" numCol="1" anchor="ctr">
              <a:spAutoFit/>
            </a:bodyPr>
            <a:lstStyle>
              <a:lvl1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Their own ED monitoring</a:t>
              </a:r>
            </a:p>
          </p:txBody>
        </p:sp>
      </p:grpSp>
      <p:grpSp>
        <p:nvGrpSpPr>
          <p:cNvPr id="402" name="Rettangolo con angoli arrotondati 13"/>
          <p:cNvGrpSpPr/>
          <p:nvPr/>
        </p:nvGrpSpPr>
        <p:grpSpPr>
          <a:xfrm>
            <a:off x="5157151" y="4444827"/>
            <a:ext cx="1982036" cy="1021076"/>
            <a:chOff x="0" y="0"/>
            <a:chExt cx="1982035" cy="1021074"/>
          </a:xfrm>
        </p:grpSpPr>
        <p:sp>
          <p:nvSpPr>
            <p:cNvPr id="400" name="Rounded Rectangle"/>
            <p:cNvSpPr/>
            <p:nvPr/>
          </p:nvSpPr>
          <p:spPr>
            <a:xfrm>
              <a:off x="0" y="0"/>
              <a:ext cx="1982036" cy="1021075"/>
            </a:xfrm>
            <a:prstGeom prst="roundRect">
              <a:avLst>
                <a:gd name="adj" fmla="val 16667"/>
              </a:avLst>
            </a:prstGeom>
            <a:solidFill>
              <a:srgbClr val="C9C9C9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01" name="Network of EDs"/>
            <p:cNvSpPr txBox="1"/>
            <p:nvPr/>
          </p:nvSpPr>
          <p:spPr>
            <a:xfrm>
              <a:off x="56195" y="290547"/>
              <a:ext cx="1869645" cy="4399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9165" tIns="99165" rIns="99165" bIns="99165" numCol="1" anchor="ctr">
              <a:spAutoFit/>
            </a:bodyPr>
            <a:lstStyle>
              <a:lvl1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Network of EDs</a:t>
              </a:r>
            </a:p>
          </p:txBody>
        </p:sp>
      </p:grpSp>
      <p:grpSp>
        <p:nvGrpSpPr>
          <p:cNvPr id="405" name="Rettangolo con angoli arrotondati 14"/>
          <p:cNvGrpSpPr/>
          <p:nvPr/>
        </p:nvGrpSpPr>
        <p:grpSpPr>
          <a:xfrm>
            <a:off x="7408829" y="2281770"/>
            <a:ext cx="1982036" cy="1003369"/>
            <a:chOff x="0" y="0"/>
            <a:chExt cx="1982035" cy="1003368"/>
          </a:xfrm>
        </p:grpSpPr>
        <p:sp>
          <p:nvSpPr>
            <p:cNvPr id="403" name="Rounded Rectangle"/>
            <p:cNvSpPr/>
            <p:nvPr/>
          </p:nvSpPr>
          <p:spPr>
            <a:xfrm>
              <a:off x="0" y="0"/>
              <a:ext cx="1982036" cy="1003369"/>
            </a:xfrm>
            <a:prstGeom prst="roundRect">
              <a:avLst>
                <a:gd name="adj" fmla="val 16667"/>
              </a:avLst>
            </a:prstGeom>
            <a:solidFill>
              <a:srgbClr val="5E777A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04" name="Regional governance"/>
            <p:cNvSpPr txBox="1"/>
            <p:nvPr/>
          </p:nvSpPr>
          <p:spPr>
            <a:xfrm>
              <a:off x="55329" y="105470"/>
              <a:ext cx="1871377" cy="79242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141422" tIns="141422" rIns="141422" bIns="141422" numCol="1" anchor="ctr">
              <a:spAutoFit/>
            </a:bodyPr>
            <a:lstStyle>
              <a:lvl1pPr algn="ctr" defTabSz="10668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Regional governance</a:t>
              </a:r>
            </a:p>
          </p:txBody>
        </p:sp>
      </p:grpSp>
      <p:grpSp>
        <p:nvGrpSpPr>
          <p:cNvPr id="408" name="Rettangolo con angoli arrotondati 15"/>
          <p:cNvGrpSpPr/>
          <p:nvPr/>
        </p:nvGrpSpPr>
        <p:grpSpPr>
          <a:xfrm>
            <a:off x="7408829" y="3392630"/>
            <a:ext cx="1982036" cy="928250"/>
            <a:chOff x="0" y="0"/>
            <a:chExt cx="1982035" cy="928248"/>
          </a:xfrm>
        </p:grpSpPr>
        <p:sp>
          <p:nvSpPr>
            <p:cNvPr id="406" name="Rounded Rectangle"/>
            <p:cNvSpPr/>
            <p:nvPr/>
          </p:nvSpPr>
          <p:spPr>
            <a:xfrm>
              <a:off x="0" y="0"/>
              <a:ext cx="1982036" cy="928249"/>
            </a:xfrm>
            <a:prstGeom prst="roundRect">
              <a:avLst>
                <a:gd name="adj" fmla="val 16667"/>
              </a:avLst>
            </a:prstGeom>
            <a:solidFill>
              <a:srgbClr val="7BA7AD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07" name="Network of EDs monitoring"/>
            <p:cNvSpPr txBox="1"/>
            <p:nvPr/>
          </p:nvSpPr>
          <p:spPr>
            <a:xfrm>
              <a:off x="51663" y="110166"/>
              <a:ext cx="1878709" cy="7079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9165" tIns="99165" rIns="99165" bIns="99165" numCol="1" anchor="ctr">
              <a:spAutoFit/>
            </a:bodyPr>
            <a:lstStyle>
              <a:lvl1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Network of EDs monitoring</a:t>
              </a:r>
            </a:p>
          </p:txBody>
        </p:sp>
      </p:grpSp>
      <p:grpSp>
        <p:nvGrpSpPr>
          <p:cNvPr id="411" name="Rettangolo con angoli arrotondati 16"/>
          <p:cNvGrpSpPr/>
          <p:nvPr/>
        </p:nvGrpSpPr>
        <p:grpSpPr>
          <a:xfrm>
            <a:off x="7408829" y="4444827"/>
            <a:ext cx="1982036" cy="1021076"/>
            <a:chOff x="0" y="0"/>
            <a:chExt cx="1982035" cy="1021074"/>
          </a:xfrm>
        </p:grpSpPr>
        <p:sp>
          <p:nvSpPr>
            <p:cNvPr id="409" name="Rounded Rectangle"/>
            <p:cNvSpPr/>
            <p:nvPr/>
          </p:nvSpPr>
          <p:spPr>
            <a:xfrm>
              <a:off x="0" y="0"/>
              <a:ext cx="1982036" cy="1021075"/>
            </a:xfrm>
            <a:prstGeom prst="roundRect">
              <a:avLst>
                <a:gd name="adj" fmla="val 16667"/>
              </a:avLst>
            </a:prstGeom>
            <a:solidFill>
              <a:srgbClr val="8BB2B7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10" name="Network of EDs"/>
            <p:cNvSpPr txBox="1"/>
            <p:nvPr/>
          </p:nvSpPr>
          <p:spPr>
            <a:xfrm>
              <a:off x="56195" y="290547"/>
              <a:ext cx="1869645" cy="4399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9165" tIns="99165" rIns="99165" bIns="99165" numCol="1" anchor="ctr">
              <a:spAutoFit/>
            </a:bodyPr>
            <a:lstStyle>
              <a:lvl1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Network of EDs</a:t>
              </a:r>
            </a:p>
          </p:txBody>
        </p:sp>
      </p:grpSp>
      <p:grpSp>
        <p:nvGrpSpPr>
          <p:cNvPr id="414" name="Rettangolo con angoli arrotondati 18"/>
          <p:cNvGrpSpPr/>
          <p:nvPr/>
        </p:nvGrpSpPr>
        <p:grpSpPr>
          <a:xfrm>
            <a:off x="9660508" y="5611640"/>
            <a:ext cx="2166506" cy="669011"/>
            <a:chOff x="0" y="0"/>
            <a:chExt cx="2166504" cy="669009"/>
          </a:xfrm>
        </p:grpSpPr>
        <p:sp>
          <p:nvSpPr>
            <p:cNvPr id="412" name="Rounded Rectangle"/>
            <p:cNvSpPr/>
            <p:nvPr/>
          </p:nvSpPr>
          <p:spPr>
            <a:xfrm>
              <a:off x="0" y="0"/>
              <a:ext cx="2166505" cy="669010"/>
            </a:xfrm>
            <a:prstGeom prst="roundRect">
              <a:avLst>
                <a:gd name="adj" fmla="val 16667"/>
              </a:avLst>
            </a:prstGeom>
            <a:solidFill>
              <a:srgbClr val="C9C9C9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13" name="eCREAM mobile app"/>
            <p:cNvSpPr txBox="1"/>
            <p:nvPr/>
          </p:nvSpPr>
          <p:spPr>
            <a:xfrm>
              <a:off x="39008" y="122759"/>
              <a:ext cx="2088489" cy="4234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0921" tIns="90921" rIns="90921" bIns="90921" numCol="1" anchor="ctr">
              <a:spAutoFit/>
            </a:bodyPr>
            <a:lstStyle>
              <a:lvl1pPr algn="ctr" defTabSz="8890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eCREAM mobile app</a:t>
              </a:r>
            </a:p>
          </p:txBody>
        </p:sp>
      </p:grpSp>
      <p:grpSp>
        <p:nvGrpSpPr>
          <p:cNvPr id="417" name="Rettangolo con angoli arrotondati 19"/>
          <p:cNvGrpSpPr/>
          <p:nvPr/>
        </p:nvGrpSpPr>
        <p:grpSpPr>
          <a:xfrm>
            <a:off x="9660508" y="2281770"/>
            <a:ext cx="2166506" cy="1003369"/>
            <a:chOff x="0" y="0"/>
            <a:chExt cx="2166504" cy="1003368"/>
          </a:xfrm>
        </p:grpSpPr>
        <p:sp>
          <p:nvSpPr>
            <p:cNvPr id="415" name="Rounded Rectangle"/>
            <p:cNvSpPr/>
            <p:nvPr/>
          </p:nvSpPr>
          <p:spPr>
            <a:xfrm>
              <a:off x="0" y="0"/>
              <a:ext cx="2166505" cy="1003369"/>
            </a:xfrm>
            <a:prstGeom prst="roundRect">
              <a:avLst>
                <a:gd name="adj" fmla="val 16667"/>
              </a:avLst>
            </a:prstGeom>
            <a:solidFill>
              <a:srgbClr val="C9C9C9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16" name="Citizens"/>
            <p:cNvSpPr txBox="1"/>
            <p:nvPr/>
          </p:nvSpPr>
          <p:spPr>
            <a:xfrm>
              <a:off x="55329" y="238012"/>
              <a:ext cx="2055847" cy="5273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142848" tIns="142848" rIns="142848" bIns="142848" numCol="1" anchor="ctr">
              <a:spAutoFit/>
            </a:bodyPr>
            <a:lstStyle>
              <a:lvl1pPr algn="ctr" defTabSz="10668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Citizens</a:t>
              </a:r>
            </a:p>
          </p:txBody>
        </p:sp>
      </p:grpSp>
      <p:grpSp>
        <p:nvGrpSpPr>
          <p:cNvPr id="420" name="Rettangolo con angoli arrotondati 20"/>
          <p:cNvGrpSpPr/>
          <p:nvPr/>
        </p:nvGrpSpPr>
        <p:grpSpPr>
          <a:xfrm>
            <a:off x="9660510" y="3392630"/>
            <a:ext cx="2166505" cy="928250"/>
            <a:chOff x="0" y="0"/>
            <a:chExt cx="2166503" cy="928248"/>
          </a:xfrm>
        </p:grpSpPr>
        <p:sp>
          <p:nvSpPr>
            <p:cNvPr id="418" name="Rounded Rectangle"/>
            <p:cNvSpPr/>
            <p:nvPr/>
          </p:nvSpPr>
          <p:spPr>
            <a:xfrm>
              <a:off x="0" y="0"/>
              <a:ext cx="2166504" cy="928249"/>
            </a:xfrm>
            <a:prstGeom prst="roundRect">
              <a:avLst>
                <a:gd name="adj" fmla="val 16667"/>
              </a:avLst>
            </a:prstGeom>
            <a:solidFill>
              <a:srgbClr val="C9C9C9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19" name="Info about network of EDs"/>
            <p:cNvSpPr txBox="1"/>
            <p:nvPr/>
          </p:nvSpPr>
          <p:spPr>
            <a:xfrm>
              <a:off x="51663" y="106610"/>
              <a:ext cx="2063178" cy="71502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102722" tIns="102722" rIns="102722" bIns="102722" numCol="1" anchor="ctr">
              <a:spAutoFit/>
            </a:bodyPr>
            <a:lstStyle/>
            <a:p>
              <a: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  <a:r>
                <a:t>Info about</a:t>
              </a:r>
              <a:br/>
              <a:r>
                <a:t>network of EDs </a:t>
              </a:r>
            </a:p>
          </p:txBody>
        </p:sp>
      </p:grpSp>
      <p:grpSp>
        <p:nvGrpSpPr>
          <p:cNvPr id="423" name="Rettangolo con angoli arrotondati 21"/>
          <p:cNvGrpSpPr/>
          <p:nvPr/>
        </p:nvGrpSpPr>
        <p:grpSpPr>
          <a:xfrm>
            <a:off x="9660510" y="4444827"/>
            <a:ext cx="2166505" cy="1021076"/>
            <a:chOff x="0" y="0"/>
            <a:chExt cx="2166503" cy="1021074"/>
          </a:xfrm>
        </p:grpSpPr>
        <p:sp>
          <p:nvSpPr>
            <p:cNvPr id="421" name="Rounded Rectangle"/>
            <p:cNvSpPr/>
            <p:nvPr/>
          </p:nvSpPr>
          <p:spPr>
            <a:xfrm>
              <a:off x="0" y="0"/>
              <a:ext cx="2166504" cy="1021075"/>
            </a:xfrm>
            <a:prstGeom prst="roundRect">
              <a:avLst>
                <a:gd name="adj" fmla="val 16667"/>
              </a:avLst>
            </a:prstGeom>
            <a:solidFill>
              <a:srgbClr val="C9C9C9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22" name="Network of EDs"/>
            <p:cNvSpPr txBox="1"/>
            <p:nvPr/>
          </p:nvSpPr>
          <p:spPr>
            <a:xfrm>
              <a:off x="56195" y="286991"/>
              <a:ext cx="2054114" cy="44709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102722" tIns="102722" rIns="102722" bIns="102722" numCol="1" anchor="ctr">
              <a:spAutoFit/>
            </a:bodyPr>
            <a:lstStyle>
              <a:lvl1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Network of EDs</a:t>
              </a:r>
            </a:p>
          </p:txBody>
        </p:sp>
      </p:grpSp>
      <p:grpSp>
        <p:nvGrpSpPr>
          <p:cNvPr id="426" name="Ovale 7"/>
          <p:cNvGrpSpPr/>
          <p:nvPr/>
        </p:nvGrpSpPr>
        <p:grpSpPr>
          <a:xfrm>
            <a:off x="3520257" y="1426731"/>
            <a:ext cx="670092" cy="656887"/>
            <a:chOff x="0" y="0"/>
            <a:chExt cx="670090" cy="656886"/>
          </a:xfrm>
        </p:grpSpPr>
        <p:sp>
          <p:nvSpPr>
            <p:cNvPr id="424" name="Oval"/>
            <p:cNvSpPr/>
            <p:nvPr/>
          </p:nvSpPr>
          <p:spPr>
            <a:xfrm>
              <a:off x="-1" y="-1"/>
              <a:ext cx="670092" cy="656888"/>
            </a:xfrm>
            <a:prstGeom prst="ellipse">
              <a:avLst/>
            </a:prstGeom>
            <a:solidFill>
              <a:srgbClr val="C9C9C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25" name="1"/>
            <p:cNvSpPr txBox="1"/>
            <p:nvPr/>
          </p:nvSpPr>
          <p:spPr>
            <a:xfrm>
              <a:off x="143851" y="161899"/>
              <a:ext cx="382386" cy="3330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1</a:t>
              </a:r>
            </a:p>
          </p:txBody>
        </p:sp>
      </p:grpSp>
      <p:grpSp>
        <p:nvGrpSpPr>
          <p:cNvPr id="429" name="Ovale 8"/>
          <p:cNvGrpSpPr/>
          <p:nvPr/>
        </p:nvGrpSpPr>
        <p:grpSpPr>
          <a:xfrm>
            <a:off x="5863923" y="1424432"/>
            <a:ext cx="670091" cy="656887"/>
            <a:chOff x="0" y="0"/>
            <a:chExt cx="670090" cy="656886"/>
          </a:xfrm>
        </p:grpSpPr>
        <p:sp>
          <p:nvSpPr>
            <p:cNvPr id="427" name="Oval"/>
            <p:cNvSpPr/>
            <p:nvPr/>
          </p:nvSpPr>
          <p:spPr>
            <a:xfrm>
              <a:off x="-1" y="-1"/>
              <a:ext cx="670092" cy="656888"/>
            </a:xfrm>
            <a:prstGeom prst="ellipse">
              <a:avLst/>
            </a:prstGeom>
            <a:solidFill>
              <a:srgbClr val="C9C9C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28" name="2"/>
            <p:cNvSpPr txBox="1"/>
            <p:nvPr/>
          </p:nvSpPr>
          <p:spPr>
            <a:xfrm>
              <a:off x="143851" y="161899"/>
              <a:ext cx="382386" cy="3330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2</a:t>
              </a:r>
            </a:p>
          </p:txBody>
        </p:sp>
      </p:grpSp>
      <p:grpSp>
        <p:nvGrpSpPr>
          <p:cNvPr id="432" name="Ovale 9"/>
          <p:cNvGrpSpPr/>
          <p:nvPr/>
        </p:nvGrpSpPr>
        <p:grpSpPr>
          <a:xfrm>
            <a:off x="8115602" y="1424432"/>
            <a:ext cx="670091" cy="656887"/>
            <a:chOff x="0" y="0"/>
            <a:chExt cx="670090" cy="656886"/>
          </a:xfrm>
        </p:grpSpPr>
        <p:sp>
          <p:nvSpPr>
            <p:cNvPr id="430" name="Oval"/>
            <p:cNvSpPr/>
            <p:nvPr/>
          </p:nvSpPr>
          <p:spPr>
            <a:xfrm>
              <a:off x="-1" y="-1"/>
              <a:ext cx="670092" cy="656888"/>
            </a:xfrm>
            <a:prstGeom prst="ellipse">
              <a:avLst/>
            </a:prstGeom>
            <a:solidFill>
              <a:srgbClr val="FF666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31" name="3"/>
            <p:cNvSpPr txBox="1"/>
            <p:nvPr/>
          </p:nvSpPr>
          <p:spPr>
            <a:xfrm>
              <a:off x="143851" y="161899"/>
              <a:ext cx="382386" cy="3330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3</a:t>
              </a:r>
            </a:p>
          </p:txBody>
        </p:sp>
      </p:grpSp>
      <p:grpSp>
        <p:nvGrpSpPr>
          <p:cNvPr id="435" name="Ovale 10"/>
          <p:cNvGrpSpPr/>
          <p:nvPr/>
        </p:nvGrpSpPr>
        <p:grpSpPr>
          <a:xfrm>
            <a:off x="10505777" y="1424432"/>
            <a:ext cx="670091" cy="656887"/>
            <a:chOff x="0" y="0"/>
            <a:chExt cx="670090" cy="656886"/>
          </a:xfrm>
        </p:grpSpPr>
        <p:sp>
          <p:nvSpPr>
            <p:cNvPr id="433" name="Oval"/>
            <p:cNvSpPr/>
            <p:nvPr/>
          </p:nvSpPr>
          <p:spPr>
            <a:xfrm>
              <a:off x="-1" y="-1"/>
              <a:ext cx="670092" cy="656888"/>
            </a:xfrm>
            <a:prstGeom prst="ellipse">
              <a:avLst/>
            </a:prstGeom>
            <a:solidFill>
              <a:srgbClr val="C9C9C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34" name="4"/>
            <p:cNvSpPr txBox="1"/>
            <p:nvPr/>
          </p:nvSpPr>
          <p:spPr>
            <a:xfrm>
              <a:off x="143851" y="161899"/>
              <a:ext cx="382386" cy="3330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pPr/>
              <a:r>
                <a:t>4</a:t>
              </a:r>
            </a:p>
          </p:txBody>
        </p:sp>
      </p:grpSp>
      <p:grpSp>
        <p:nvGrpSpPr>
          <p:cNvPr id="438" name="Rettangolo con angoli arrotondati 27"/>
          <p:cNvGrpSpPr/>
          <p:nvPr/>
        </p:nvGrpSpPr>
        <p:grpSpPr>
          <a:xfrm>
            <a:off x="213326" y="5603187"/>
            <a:ext cx="2166505" cy="669011"/>
            <a:chOff x="0" y="0"/>
            <a:chExt cx="2166504" cy="669009"/>
          </a:xfrm>
        </p:grpSpPr>
        <p:sp>
          <p:nvSpPr>
            <p:cNvPr id="436" name="Rounded Rectangle"/>
            <p:cNvSpPr/>
            <p:nvPr/>
          </p:nvSpPr>
          <p:spPr>
            <a:xfrm>
              <a:off x="0" y="0"/>
              <a:ext cx="2166505" cy="669010"/>
            </a:xfrm>
            <a:prstGeom prst="roundRect">
              <a:avLst>
                <a:gd name="adj" fmla="val 16667"/>
              </a:avLst>
            </a:pr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8001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37" name="AVAILABLE IN"/>
            <p:cNvSpPr txBox="1"/>
            <p:nvPr/>
          </p:nvSpPr>
          <p:spPr>
            <a:xfrm>
              <a:off x="39008" y="130379"/>
              <a:ext cx="2088489" cy="40825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83302" tIns="83302" rIns="83302" bIns="83302" numCol="1" anchor="ctr">
              <a:spAutoFit/>
            </a:bodyPr>
            <a:lstStyle>
              <a:lvl1pPr algn="ctr" defTabSz="800100">
                <a:lnSpc>
                  <a:spcPct val="90000"/>
                </a:lnSpc>
                <a:spcBef>
                  <a:spcPts val="700"/>
                </a:spcBef>
                <a:defRPr b="1"/>
              </a:lvl1pPr>
            </a:lstStyle>
            <a:p>
              <a:pPr/>
              <a:r>
                <a:t>AVAILABLE IN</a:t>
              </a:r>
            </a:p>
          </p:txBody>
        </p:sp>
      </p:grpSp>
      <p:grpSp>
        <p:nvGrpSpPr>
          <p:cNvPr id="441" name="Rettangolo con angoli arrotondati 28"/>
          <p:cNvGrpSpPr/>
          <p:nvPr/>
        </p:nvGrpSpPr>
        <p:grpSpPr>
          <a:xfrm>
            <a:off x="213326" y="2282142"/>
            <a:ext cx="2166505" cy="1002997"/>
            <a:chOff x="0" y="0"/>
            <a:chExt cx="2166504" cy="1002996"/>
          </a:xfrm>
        </p:grpSpPr>
        <p:sp>
          <p:nvSpPr>
            <p:cNvPr id="439" name="Rounded Rectangle"/>
            <p:cNvSpPr/>
            <p:nvPr/>
          </p:nvSpPr>
          <p:spPr>
            <a:xfrm>
              <a:off x="0" y="0"/>
              <a:ext cx="2166505" cy="1002997"/>
            </a:xfrm>
            <a:prstGeom prst="roundRect">
              <a:avLst>
                <a:gd name="adj" fmla="val 16667"/>
              </a:avLst>
            </a:pr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0" name="USERS"/>
            <p:cNvSpPr txBox="1"/>
            <p:nvPr/>
          </p:nvSpPr>
          <p:spPr>
            <a:xfrm>
              <a:off x="55311" y="237826"/>
              <a:ext cx="2055883" cy="5273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142848" tIns="142848" rIns="142848" bIns="142848" numCol="1" anchor="ctr">
              <a:spAutoFit/>
            </a:bodyPr>
            <a:lstStyle>
              <a:lvl1pPr algn="ctr" defTabSz="1066800">
                <a:lnSpc>
                  <a:spcPct val="90000"/>
                </a:lnSpc>
                <a:spcBef>
                  <a:spcPts val="700"/>
                </a:spcBef>
                <a:defRPr b="1"/>
              </a:lvl1pPr>
            </a:lstStyle>
            <a:p>
              <a:pPr/>
              <a:r>
                <a:t>USERS</a:t>
              </a:r>
            </a:p>
          </p:txBody>
        </p:sp>
      </p:grpSp>
      <p:grpSp>
        <p:nvGrpSpPr>
          <p:cNvPr id="444" name="Rettangolo con angoli arrotondati 29"/>
          <p:cNvGrpSpPr/>
          <p:nvPr/>
        </p:nvGrpSpPr>
        <p:grpSpPr>
          <a:xfrm>
            <a:off x="213326" y="3395774"/>
            <a:ext cx="2166505" cy="915550"/>
            <a:chOff x="0" y="0"/>
            <a:chExt cx="2166503" cy="915548"/>
          </a:xfrm>
        </p:grpSpPr>
        <p:sp>
          <p:nvSpPr>
            <p:cNvPr id="442" name="Rounded Rectangle"/>
            <p:cNvSpPr/>
            <p:nvPr/>
          </p:nvSpPr>
          <p:spPr>
            <a:xfrm>
              <a:off x="0" y="0"/>
              <a:ext cx="2166504" cy="915549"/>
            </a:xfrm>
            <a:prstGeom prst="roundRect">
              <a:avLst>
                <a:gd name="adj" fmla="val 16667"/>
              </a:avLst>
            </a:pr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3" name="USE"/>
            <p:cNvSpPr txBox="1"/>
            <p:nvPr/>
          </p:nvSpPr>
          <p:spPr>
            <a:xfrm>
              <a:off x="51043" y="234228"/>
              <a:ext cx="2064418" cy="4470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102722" tIns="102722" rIns="102722" bIns="102722" numCol="1" anchor="ctr">
              <a:spAutoFit/>
            </a:bodyPr>
            <a:lstStyle>
              <a:lvl1pPr algn="ctr" defTabSz="711200">
                <a:lnSpc>
                  <a:spcPct val="90000"/>
                </a:lnSpc>
                <a:spcBef>
                  <a:spcPts val="700"/>
                </a:spcBef>
                <a:defRPr b="1"/>
              </a:lvl1pPr>
            </a:lstStyle>
            <a:p>
              <a:pPr/>
              <a:r>
                <a:t>USE</a:t>
              </a:r>
            </a:p>
          </p:txBody>
        </p:sp>
      </p:grpSp>
      <p:grpSp>
        <p:nvGrpSpPr>
          <p:cNvPr id="447" name="Rettangolo con angoli arrotondati 30"/>
          <p:cNvGrpSpPr/>
          <p:nvPr/>
        </p:nvGrpSpPr>
        <p:grpSpPr>
          <a:xfrm>
            <a:off x="213326" y="4434906"/>
            <a:ext cx="2166505" cy="1007105"/>
            <a:chOff x="0" y="0"/>
            <a:chExt cx="2166503" cy="1007104"/>
          </a:xfrm>
        </p:grpSpPr>
        <p:sp>
          <p:nvSpPr>
            <p:cNvPr id="445" name="Rounded Rectangle"/>
            <p:cNvSpPr/>
            <p:nvPr/>
          </p:nvSpPr>
          <p:spPr>
            <a:xfrm>
              <a:off x="0" y="0"/>
              <a:ext cx="2166504" cy="1007105"/>
            </a:xfrm>
            <a:prstGeom prst="roundRect">
              <a:avLst>
                <a:gd name="adj" fmla="val 16667"/>
              </a:avLst>
            </a:pr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46" name="DATA SOURCE"/>
            <p:cNvSpPr txBox="1"/>
            <p:nvPr/>
          </p:nvSpPr>
          <p:spPr>
            <a:xfrm>
              <a:off x="55512" y="280006"/>
              <a:ext cx="2055480" cy="4470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102722" tIns="102722" rIns="102722" bIns="102722" numCol="1" anchor="ctr">
              <a:spAutoFit/>
            </a:bodyPr>
            <a:lstStyle>
              <a:lvl1pPr algn="ctr" defTabSz="711200">
                <a:lnSpc>
                  <a:spcPct val="90000"/>
                </a:lnSpc>
                <a:spcBef>
                  <a:spcPts val="700"/>
                </a:spcBef>
                <a:defRPr b="1"/>
              </a:lvl1pPr>
            </a:lstStyle>
            <a:p>
              <a:pPr/>
              <a:r>
                <a:t>DATA SOURCE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CasellaDiTesto 2"/>
          <p:cNvSpPr txBox="1"/>
          <p:nvPr>
            <p:ph type="sldNum" sz="quarter" idx="2"/>
          </p:nvPr>
        </p:nvSpPr>
        <p:spPr>
          <a:xfrm>
            <a:off x="11353046" y="6342503"/>
            <a:ext cx="203025" cy="28882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450" name="Titolo 1"/>
          <p:cNvSpPr txBox="1"/>
          <p:nvPr>
            <p:ph type="title"/>
          </p:nvPr>
        </p:nvSpPr>
        <p:spPr>
          <a:xfrm>
            <a:off x="543339" y="365125"/>
            <a:ext cx="9210262" cy="1325563"/>
          </a:xfrm>
          <a:prstGeom prst="rect">
            <a:avLst/>
          </a:prstGeom>
        </p:spPr>
        <p:txBody>
          <a:bodyPr/>
          <a:lstStyle/>
          <a:p>
            <a:pPr/>
            <a:r>
              <a:t>Proposed Indicators</a:t>
            </a:r>
          </a:p>
        </p:txBody>
      </p:sp>
      <p:sp>
        <p:nvSpPr>
          <p:cNvPr id="451" name="Segnaposto contenuto 2"/>
          <p:cNvSpPr txBox="1"/>
          <p:nvPr>
            <p:ph type="body" idx="1"/>
          </p:nvPr>
        </p:nvSpPr>
        <p:spPr>
          <a:xfrm>
            <a:off x="543336" y="1690688"/>
            <a:ext cx="9547391" cy="4351338"/>
          </a:xfrm>
          <a:prstGeom prst="rect">
            <a:avLst/>
          </a:prstGeom>
        </p:spPr>
        <p:txBody>
          <a:bodyPr/>
          <a:lstStyle/>
          <a:p>
            <a:pPr marL="457200" indent="-457200">
              <a:buSzPct val="100000"/>
              <a:buFont typeface="Arial"/>
              <a:buChar char="•"/>
              <a:defRPr sz="2000"/>
            </a:pPr>
            <a:r>
              <a:t>Forecast of number of EMS missions that will be dispatched in an ED</a:t>
            </a:r>
          </a:p>
          <a:p>
            <a:pPr marL="457200" indent="-457200">
              <a:buSzPct val="100000"/>
              <a:buFont typeface="Arial"/>
              <a:buChar char="•"/>
              <a:defRPr sz="2000"/>
            </a:pPr>
            <a:r>
              <a:t>Information about patients too long in boarding</a:t>
            </a:r>
          </a:p>
          <a:p>
            <a:pPr marL="457200" indent="-457200">
              <a:buSzPct val="100000"/>
              <a:buFont typeface="Arial"/>
              <a:buChar char="•"/>
              <a:defRPr sz="2000"/>
            </a:pPr>
            <a:r>
              <a:t>Critical issues of all the EDs of the regional network, like overcrowding</a:t>
            </a:r>
          </a:p>
          <a:p>
            <a:pPr marL="457200" indent="-457200">
              <a:buSzPct val="100000"/>
              <a:buFont typeface="Arial"/>
              <a:buChar char="•"/>
              <a:defRPr sz="2000"/>
            </a:pPr>
            <a:r>
              <a:t>Epidemiological alerts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Tema di Office">
  <a:themeElements>
    <a:clrScheme name="Tema di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Tema di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Tema di Office">
  <a:themeElements>
    <a:clrScheme name="Tema di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Tema di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